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46"/>
  </p:notesMasterIdLst>
  <p:sldIdLst>
    <p:sldId id="379" r:id="rId2"/>
    <p:sldId id="382" r:id="rId3"/>
    <p:sldId id="383" r:id="rId4"/>
    <p:sldId id="384" r:id="rId5"/>
    <p:sldId id="387" r:id="rId6"/>
    <p:sldId id="310" r:id="rId7"/>
    <p:sldId id="381" r:id="rId8"/>
    <p:sldId id="388" r:id="rId9"/>
    <p:sldId id="349" r:id="rId10"/>
    <p:sldId id="315" r:id="rId11"/>
    <p:sldId id="350" r:id="rId12"/>
    <p:sldId id="320" r:id="rId13"/>
    <p:sldId id="352" r:id="rId14"/>
    <p:sldId id="351" r:id="rId15"/>
    <p:sldId id="321" r:id="rId16"/>
    <p:sldId id="339" r:id="rId17"/>
    <p:sldId id="353" r:id="rId18"/>
    <p:sldId id="386" r:id="rId19"/>
    <p:sldId id="380" r:id="rId20"/>
    <p:sldId id="389" r:id="rId21"/>
    <p:sldId id="390" r:id="rId22"/>
    <p:sldId id="354" r:id="rId23"/>
    <p:sldId id="355" r:id="rId24"/>
    <p:sldId id="324" r:id="rId25"/>
    <p:sldId id="356" r:id="rId26"/>
    <p:sldId id="392" r:id="rId27"/>
    <p:sldId id="393" r:id="rId28"/>
    <p:sldId id="394" r:id="rId29"/>
    <p:sldId id="395" r:id="rId30"/>
    <p:sldId id="396" r:id="rId31"/>
    <p:sldId id="391" r:id="rId32"/>
    <p:sldId id="359" r:id="rId33"/>
    <p:sldId id="329" r:id="rId34"/>
    <p:sldId id="330" r:id="rId35"/>
    <p:sldId id="331" r:id="rId36"/>
    <p:sldId id="335" r:id="rId37"/>
    <p:sldId id="397" r:id="rId38"/>
    <p:sldId id="398" r:id="rId39"/>
    <p:sldId id="385" r:id="rId40"/>
    <p:sldId id="399" r:id="rId41"/>
    <p:sldId id="400" r:id="rId42"/>
    <p:sldId id="401" r:id="rId43"/>
    <p:sldId id="402" r:id="rId44"/>
    <p:sldId id="4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1" autoAdjust="0"/>
    <p:restoredTop sz="82372" autoAdjust="0"/>
  </p:normalViewPr>
  <p:slideViewPr>
    <p:cSldViewPr snapToGrid="0">
      <p:cViewPr varScale="1">
        <p:scale>
          <a:sx n="98" d="100"/>
          <a:sy n="98" d="100"/>
        </p:scale>
        <p:origin x="941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Zhou" userId="307cf16e35cdea9e" providerId="LiveId" clId="{C97DFA14-4823-462D-8E4A-5F155B296907}"/>
    <pc:docChg chg="custSel addSld modSld">
      <pc:chgData name="Xun Zhou" userId="307cf16e35cdea9e" providerId="LiveId" clId="{C97DFA14-4823-462D-8E4A-5F155B296907}" dt="2025-09-02T02:38:14.569" v="11" actId="27636"/>
      <pc:docMkLst>
        <pc:docMk/>
      </pc:docMkLst>
      <pc:sldChg chg="add">
        <pc:chgData name="Xun Zhou" userId="307cf16e35cdea9e" providerId="LiveId" clId="{C97DFA14-4823-462D-8E4A-5F155B296907}" dt="2025-09-02T02:35:40.408" v="1"/>
        <pc:sldMkLst>
          <pc:docMk/>
          <pc:sldMk cId="2026971950" sldId="324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452510759" sldId="329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422580131" sldId="330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2909231914" sldId="331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2270766369" sldId="335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21891753" sldId="354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612884312" sldId="355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434606191" sldId="356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028691061" sldId="359"/>
        </pc:sldMkLst>
      </pc:sldChg>
      <pc:sldChg chg="modSp mod">
        <pc:chgData name="Xun Zhou" userId="307cf16e35cdea9e" providerId="LiveId" clId="{C97DFA14-4823-462D-8E4A-5F155B296907}" dt="2025-09-02T02:38:14.569" v="11" actId="27636"/>
        <pc:sldMkLst>
          <pc:docMk/>
          <pc:sldMk cId="2656479784" sldId="379"/>
        </pc:sldMkLst>
        <pc:spChg chg="mod">
          <ac:chgData name="Xun Zhou" userId="307cf16e35cdea9e" providerId="LiveId" clId="{C97DFA14-4823-462D-8E4A-5F155B296907}" dt="2025-09-02T02:38:14.569" v="11" actId="27636"/>
          <ac:spMkLst>
            <pc:docMk/>
            <pc:sldMk cId="2656479784" sldId="379"/>
            <ac:spMk id="3" creationId="{00000000-0000-0000-0000-000000000000}"/>
          </ac:spMkLst>
        </pc:spChg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242645366" sldId="385"/>
        </pc:sldMkLst>
      </pc:sldChg>
      <pc:sldChg chg="modSp mod">
        <pc:chgData name="Xun Zhou" userId="307cf16e35cdea9e" providerId="LiveId" clId="{C97DFA14-4823-462D-8E4A-5F155B296907}" dt="2025-09-02T02:34:08.452" v="0" actId="1076"/>
        <pc:sldMkLst>
          <pc:docMk/>
          <pc:sldMk cId="1752350630" sldId="389"/>
        </pc:sldMkLst>
        <pc:spChg chg="mod">
          <ac:chgData name="Xun Zhou" userId="307cf16e35cdea9e" providerId="LiveId" clId="{C97DFA14-4823-462D-8E4A-5F155B296907}" dt="2025-09-02T02:34:08.452" v="0" actId="1076"/>
          <ac:spMkLst>
            <pc:docMk/>
            <pc:sldMk cId="1752350630" sldId="389"/>
            <ac:spMk id="5" creationId="{00000000-0000-0000-0000-000000000000}"/>
          </ac:spMkLst>
        </pc:spChg>
        <pc:spChg chg="mod">
          <ac:chgData name="Xun Zhou" userId="307cf16e35cdea9e" providerId="LiveId" clId="{C97DFA14-4823-462D-8E4A-5F155B296907}" dt="2025-09-02T02:34:08.452" v="0" actId="1076"/>
          <ac:spMkLst>
            <pc:docMk/>
            <pc:sldMk cId="1752350630" sldId="389"/>
            <ac:spMk id="6" creationId="{00000000-0000-0000-0000-000000000000}"/>
          </ac:spMkLst>
        </pc:spChg>
      </pc:sldChg>
      <pc:sldChg chg="add mod modShow">
        <pc:chgData name="Xun Zhou" userId="307cf16e35cdea9e" providerId="LiveId" clId="{C97DFA14-4823-462D-8E4A-5F155B296907}" dt="2025-09-02T02:36:06.499" v="2" actId="729"/>
        <pc:sldMkLst>
          <pc:docMk/>
          <pc:sldMk cId="4135524780" sldId="390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470856689" sldId="391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867410404" sldId="392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209801598" sldId="393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2114792859" sldId="394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15583666" sldId="395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289457574" sldId="396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20243666" sldId="397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4158085844" sldId="398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08363723" sldId="399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873942717" sldId="400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1606182975" sldId="401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373795745" sldId="402"/>
        </pc:sldMkLst>
      </pc:sldChg>
      <pc:sldChg chg="add">
        <pc:chgData name="Xun Zhou" userId="307cf16e35cdea9e" providerId="LiveId" clId="{C97DFA14-4823-462D-8E4A-5F155B296907}" dt="2025-09-02T02:35:40.408" v="1"/>
        <pc:sldMkLst>
          <pc:docMk/>
          <pc:sldMk cId="3895150805" sldId="4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EB7E-867D-4282-8DE5-F36A179E3AC7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BA66-FF30-40C0-A8D7-30028C97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2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8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89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3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5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49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35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79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1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14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6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9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9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88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0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22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56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84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9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86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24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90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5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1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5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2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3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2AF0-9EB6-4DA0-AA18-4D452EF1FC35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6D57-56A4-4768-98BC-B1DCE3579E3C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8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F54B-6BF3-4F64-AA49-C79910828BAA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7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D9-3FC8-4F5A-9887-8169F77364C0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2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D39E-5580-4DD5-8F06-2604FE426769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62ED-3FA5-4E29-AD84-CBD2ED8A40E8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719D-44E6-47A2-84AB-0AB0DB21914A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5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2FE4-6D64-44AB-8717-E7988512E516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4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0149-D071-4618-B927-DAD5ED66D149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1A81E-A393-41C9-9B38-2D3A71971022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4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7BDC-98EC-441F-8CC2-C970B2D9F19F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5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73FADF-1024-4215-908D-689AC4B31A34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Conceptual Modeling and </a:t>
            </a:r>
            <a:br>
              <a:rPr lang="en-US" sz="6600" dirty="0"/>
            </a:br>
            <a:r>
              <a:rPr lang="en-US" sz="6600" dirty="0"/>
              <a:t>E-R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COMP3010E Fall</a:t>
            </a:r>
            <a:r>
              <a:rPr lang="zh-CN" altLang="en-US" dirty="0"/>
              <a:t> </a:t>
            </a:r>
            <a:r>
              <a:rPr lang="en-US" altLang="zh-CN"/>
              <a:t>2025</a:t>
            </a:r>
          </a:p>
          <a:p>
            <a:endParaRPr lang="en-US"/>
          </a:p>
          <a:p>
            <a:r>
              <a:rPr lang="en-US" dirty="0"/>
              <a:t>Lecture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7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296144" cy="4331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Data object</a:t>
            </a:r>
            <a:r>
              <a:rPr lang="en-US" sz="2200" dirty="0"/>
              <a:t> of importance in the user/business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The organization wishes to </a:t>
            </a:r>
            <a:r>
              <a:rPr lang="en-US" sz="2200" dirty="0">
                <a:solidFill>
                  <a:srgbClr val="FF0000"/>
                </a:solidFill>
              </a:rPr>
              <a:t>maintain the data</a:t>
            </a:r>
            <a:r>
              <a:rPr lang="en-US" sz="2200" dirty="0"/>
              <a:t> of the object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Many instances</a:t>
            </a:r>
            <a:r>
              <a:rPr lang="en-US" sz="2200" dirty="0"/>
              <a:t> sharing common characteristic and </a:t>
            </a:r>
            <a:r>
              <a:rPr lang="en-US" sz="2200" dirty="0">
                <a:solidFill>
                  <a:srgbClr val="FF0000"/>
                </a:solidFill>
              </a:rPr>
              <a:t>distinguishable</a:t>
            </a:r>
            <a:r>
              <a:rPr lang="en-US" sz="2200" dirty="0"/>
              <a:t> from each other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Examples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32" name="Picture 8" descr="https://encrypted-tbn2.gstatic.com/images?q=tbn:ANd9GcTb3TCp4k4D8J3wklxTQYaJqQmnEe-OnsvNhr6846avnE8vnw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67" y="3894416"/>
            <a:ext cx="3728237" cy="2430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27986" y="5669279"/>
            <a:ext cx="90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I’m Bob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317480" y="3872391"/>
            <a:ext cx="1215875" cy="59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61" y="4044130"/>
            <a:ext cx="4968370" cy="16251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49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Type vs. Entity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296144" cy="433113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A collection of entities that share </a:t>
            </a:r>
            <a:r>
              <a:rPr lang="en-US" sz="2200" dirty="0">
                <a:solidFill>
                  <a:srgbClr val="FF0000"/>
                </a:solidFill>
              </a:rPr>
              <a:t>common</a:t>
            </a:r>
            <a:r>
              <a:rPr lang="en-US" sz="2200" dirty="0"/>
              <a:t> properties or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Named by a </a:t>
            </a:r>
            <a:r>
              <a:rPr lang="en-US" sz="2200" dirty="0">
                <a:solidFill>
                  <a:srgbClr val="FF0000"/>
                </a:solidFill>
              </a:rPr>
              <a:t>singular noun</a:t>
            </a:r>
            <a:r>
              <a:rPr lang="en-US" sz="2200" dirty="0"/>
              <a:t> and indicated by </a:t>
            </a:r>
            <a:r>
              <a:rPr lang="en-US" sz="2200" dirty="0">
                <a:solidFill>
                  <a:srgbClr val="FF0000"/>
                </a:solidFill>
              </a:rPr>
              <a:t>CAPITAL</a:t>
            </a:r>
            <a:r>
              <a:rPr lang="en-US" sz="2200" dirty="0"/>
              <a:t> letters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Placed inside a box in an E-R diagram, e.g.,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Entity Instance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A </a:t>
            </a:r>
            <a:r>
              <a:rPr lang="en-US" sz="2200" dirty="0">
                <a:solidFill>
                  <a:srgbClr val="FF0000"/>
                </a:solidFill>
              </a:rPr>
              <a:t>single occurrence</a:t>
            </a:r>
            <a:r>
              <a:rPr lang="en-US" sz="2200" dirty="0"/>
              <a:t> of an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Many instances of one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Distinguishable from each other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Note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Use entity for entity type/instance</a:t>
            </a:r>
          </a:p>
          <a:p>
            <a:pPr marL="201168" lvl="1" indent="0">
              <a:buNone/>
            </a:pPr>
            <a:r>
              <a:rPr lang="en-US" sz="2200" dirty="0"/>
              <a:t>    when no confusion in the context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53200" y="3018951"/>
            <a:ext cx="1215875" cy="349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61960" y="3018951"/>
            <a:ext cx="1215875" cy="349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COURSE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02718"/>
              </p:ext>
            </p:extLst>
          </p:nvPr>
        </p:nvGraphicFramePr>
        <p:xfrm>
          <a:off x="6070599" y="4725745"/>
          <a:ext cx="53228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Employee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Date Hired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Birth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642-17-8360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Michelle Brady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03-21-1992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06-19-1968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534-10-1971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David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08-16-1994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09-04-1975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6070599" y="4268283"/>
            <a:ext cx="1215875" cy="349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EMPLOYEE</a:t>
            </a:r>
          </a:p>
        </p:txBody>
      </p:sp>
    </p:spTree>
    <p:extLst>
      <p:ext uri="{BB962C8B-B14F-4D97-AF65-F5344CB8AC3E}">
        <p14:creationId xmlns:p14="http://schemas.microsoft.com/office/powerpoint/2010/main" val="107993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30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b="1" dirty="0"/>
              <a:t>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property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characteristic</a:t>
            </a:r>
            <a:r>
              <a:rPr lang="en-US" dirty="0"/>
              <a:t> of an entity (or relationship)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is of interest to the user/organization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200" b="1" dirty="0"/>
              <a:t>Naming convention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attribute name is a </a:t>
            </a:r>
            <a:r>
              <a:rPr lang="en-US" dirty="0">
                <a:solidFill>
                  <a:srgbClr val="FF0000"/>
                </a:solidFill>
              </a:rPr>
              <a:t>singular noun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noun phrase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Initial capital letter followed by lowercase letters (for each word)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/>
              <a:t> </a:t>
            </a:r>
            <a:r>
              <a:rPr lang="en-US" sz="2200" dirty="0"/>
              <a:t>Examples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STUDENT: Student ID, Name, Gender, Home Address, 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AUTOMOBILE: Vehicle ID, Make, Model, Color, Weight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 E-R diagrams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Place an attribute’s name in the box of the entity type with which it is associated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215280" y="3968496"/>
            <a:ext cx="1598955" cy="2240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STUDENT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Student ID</a:t>
            </a:r>
          </a:p>
          <a:p>
            <a:r>
              <a:rPr lang="en-US" dirty="0">
                <a:solidFill>
                  <a:schemeClr val="tx1"/>
                </a:solidFill>
              </a:rPr>
              <a:t>Name</a:t>
            </a:r>
          </a:p>
          <a:p>
            <a:r>
              <a:rPr lang="en-US" dirty="0">
                <a:solidFill>
                  <a:schemeClr val="tx1"/>
                </a:solidFill>
              </a:rPr>
              <a:t>Gender</a:t>
            </a:r>
          </a:p>
          <a:p>
            <a:r>
              <a:rPr lang="en-US" dirty="0">
                <a:solidFill>
                  <a:schemeClr val="tx1"/>
                </a:solidFill>
              </a:rPr>
              <a:t>Home Address</a:t>
            </a:r>
          </a:p>
          <a:p>
            <a:r>
              <a:rPr lang="en-US" dirty="0">
                <a:solidFill>
                  <a:schemeClr val="tx1"/>
                </a:solidFill>
              </a:rPr>
              <a:t>Major</a:t>
            </a:r>
          </a:p>
        </p:txBody>
      </p:sp>
    </p:spTree>
    <p:extLst>
      <p:ext uri="{BB962C8B-B14F-4D97-AF65-F5344CB8AC3E}">
        <p14:creationId xmlns:p14="http://schemas.microsoft.com/office/powerpoint/2010/main" val="291414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vs. Optional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u="sng" dirty="0"/>
              <a:t>Required </a:t>
            </a:r>
            <a:r>
              <a:rPr lang="en-US" u="sng" dirty="0"/>
              <a:t>attribute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have a value for </a:t>
            </a:r>
            <a:r>
              <a:rPr lang="en-US" dirty="0">
                <a:solidFill>
                  <a:srgbClr val="FF0000"/>
                </a:solidFill>
              </a:rPr>
              <a:t>each</a:t>
            </a:r>
            <a:r>
              <a:rPr lang="en-US" dirty="0"/>
              <a:t> entity instance of the entity type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Optional </a:t>
            </a:r>
            <a:r>
              <a:rPr lang="en-US" u="sng" dirty="0"/>
              <a:t>attribute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May not</a:t>
            </a:r>
            <a:r>
              <a:rPr lang="en-US" dirty="0"/>
              <a:t> have a value for </a:t>
            </a:r>
            <a:r>
              <a:rPr lang="en-US" dirty="0">
                <a:solidFill>
                  <a:srgbClr val="FF0000"/>
                </a:solidFill>
              </a:rPr>
              <a:t>some</a:t>
            </a:r>
            <a:r>
              <a:rPr lang="en-US" dirty="0"/>
              <a:t> entity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86156"/>
              </p:ext>
            </p:extLst>
          </p:nvPr>
        </p:nvGraphicFramePr>
        <p:xfrm>
          <a:off x="2092959" y="4421374"/>
          <a:ext cx="78587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9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Home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Major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876-24-8217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Michael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314 Baker St, Coralville,</a:t>
                      </a:r>
                      <a:r>
                        <a:rPr lang="en-US" sz="1800" baseline="0" dirty="0"/>
                        <a:t> IA 52241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822-24-4456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Mellissa 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1622 10</a:t>
                      </a:r>
                      <a:r>
                        <a:rPr lang="en-US" sz="1800" baseline="30000" dirty="0"/>
                        <a:t>th</a:t>
                      </a:r>
                      <a:r>
                        <a:rPr lang="en-US" sz="1800" baseline="0" dirty="0"/>
                        <a:t> Ave, Iowa City, IA 52246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092959" y="3797405"/>
            <a:ext cx="1215875" cy="349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13092" y="3643516"/>
            <a:ext cx="12552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itchFamily="2" charset="2"/>
              </a:rPr>
              <a:t>required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3154680" y="4043626"/>
            <a:ext cx="2286023" cy="3315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4604234" y="4043626"/>
            <a:ext cx="836469" cy="32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>
            <a:off x="5440703" y="4043626"/>
            <a:ext cx="1203938" cy="32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8862186" y="3646161"/>
            <a:ext cx="12552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itchFamily="2" charset="2"/>
              </a:rPr>
              <a:t>optional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81160" y="4043626"/>
            <a:ext cx="1" cy="32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34376" y="5155631"/>
            <a:ext cx="1417344" cy="378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vs. Composite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3042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Simple</a:t>
            </a:r>
            <a:r>
              <a:rPr lang="en-US" u="sng" dirty="0"/>
              <a:t> attribute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Atomic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Cannot be broken down into smaller components (e.g., Age, Gender, Color)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Composite</a:t>
            </a:r>
            <a:r>
              <a:rPr lang="en-US" u="sng" dirty="0"/>
              <a:t> attribute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Has meaningful component parts</a:t>
            </a:r>
          </a:p>
          <a:p>
            <a:pPr lvl="1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dirty="0"/>
              <a:t>e.g., Name (First Name, Last Name), Home Address (Street Address, City, State, Postal Code)</a:t>
            </a:r>
          </a:p>
          <a:p>
            <a:pPr lvl="1"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altLang="zh-CN" dirty="0"/>
              <a:t>Sub-divide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zh-CN" altLang="en-US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Other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examples?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31190"/>
              </p:ext>
            </p:extLst>
          </p:nvPr>
        </p:nvGraphicFramePr>
        <p:xfrm>
          <a:off x="1097280" y="4970301"/>
          <a:ext cx="95504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7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2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Street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Major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876-24-8217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Michael 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314 Baker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Coralville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52241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822-24-4456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Mellissa 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722 Riverside </a:t>
                      </a:r>
                      <a:r>
                        <a:rPr lang="en-US" sz="1800" dirty="0" err="1"/>
                        <a:t>Dr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61601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97280" y="4567025"/>
            <a:ext cx="1215875" cy="349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STUDENT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880832" y="4927437"/>
            <a:ext cx="4634643" cy="4001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itchFamily="2" charset="2"/>
              </a:rPr>
              <a:t>Home Address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2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Multivalued and Derived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Single-valued</a:t>
            </a:r>
            <a:r>
              <a:rPr lang="en-US" u="sng" dirty="0"/>
              <a:t> attribute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single value for each entity instance (e.g., Age, Gender)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Multivalued</a:t>
            </a:r>
            <a:r>
              <a:rPr lang="en-US" u="sng" dirty="0"/>
              <a:t> attribute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take on </a:t>
            </a:r>
            <a:r>
              <a:rPr lang="en-US" dirty="0">
                <a:solidFill>
                  <a:srgbClr val="FF0000"/>
                </a:solidFill>
              </a:rPr>
              <a:t>more than one</a:t>
            </a:r>
            <a:r>
              <a:rPr lang="en-US" dirty="0"/>
              <a:t> value for a given entity instance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Skill attribute in the EMPLOYEE entity type (e.g., Java, C++)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Indicated with </a:t>
            </a:r>
            <a:r>
              <a:rPr lang="en-US" dirty="0">
                <a:solidFill>
                  <a:srgbClr val="FF0000"/>
                </a:solidFill>
              </a:rPr>
              <a:t>curly brackets</a:t>
            </a:r>
            <a:r>
              <a:rPr lang="en-US" dirty="0"/>
              <a:t> in ERD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Derived</a:t>
            </a:r>
            <a:r>
              <a:rPr lang="en-US" u="sng" dirty="0"/>
              <a:t> attribute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Calculated from related attribute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e.g., Years Employed = Today’ date – Date Employed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Indicated with </a:t>
            </a:r>
            <a:r>
              <a:rPr lang="en-US" dirty="0">
                <a:solidFill>
                  <a:srgbClr val="FF0000"/>
                </a:solidFill>
              </a:rPr>
              <a:t>square brackets</a:t>
            </a:r>
            <a:r>
              <a:rPr lang="en-US" dirty="0"/>
              <a:t> in ERD</a:t>
            </a:r>
          </a:p>
          <a:p>
            <a:pPr marL="201168" lvl="1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66" y="3857414"/>
            <a:ext cx="5237163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7639" y="3992880"/>
            <a:ext cx="426832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Multivalued attribute vs. composite attribute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473413"/>
              </p:ext>
            </p:extLst>
          </p:nvPr>
        </p:nvGraphicFramePr>
        <p:xfrm>
          <a:off x="8147843" y="1737360"/>
          <a:ext cx="350523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Multi-valued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(319)-384-3335</a:t>
                      </a:r>
                    </a:p>
                    <a:p>
                      <a:r>
                        <a:rPr lang="en-US" altLang="zh-CN" dirty="0"/>
                        <a:t>(319)</a:t>
                      </a:r>
                      <a:r>
                        <a:rPr lang="en-US" altLang="zh-CN" baseline="0" dirty="0"/>
                        <a:t>-335-1234</a:t>
                      </a:r>
                    </a:p>
                    <a:p>
                      <a:r>
                        <a:rPr lang="is-IS" altLang="zh-CN" baseline="0" dirty="0"/>
                        <a:t>…</a:t>
                      </a:r>
                      <a:r>
                        <a:rPr lang="en-US" altLang="zh-CN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Composite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Area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code: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319</a:t>
                      </a:r>
                    </a:p>
                    <a:p>
                      <a:r>
                        <a:rPr lang="en-US" altLang="zh-CN" dirty="0"/>
                        <a:t>Local: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384-3335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00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 Attribute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6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attribute (or combination of attributes) that </a:t>
            </a:r>
            <a:r>
              <a:rPr lang="en-US" dirty="0">
                <a:solidFill>
                  <a:srgbClr val="FF0000"/>
                </a:solidFill>
              </a:rPr>
              <a:t>uniquely</a:t>
            </a:r>
            <a:r>
              <a:rPr lang="en-US" dirty="0"/>
              <a:t> identifies instances of an entity type</a:t>
            </a:r>
          </a:p>
          <a:p>
            <a:pPr marL="201168" lvl="1" indent="0">
              <a:buNone/>
            </a:pPr>
            <a:r>
              <a:rPr lang="en-US" dirty="0"/>
              <a:t>   e.g., Student ID for STUDENT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Marked with an </a:t>
            </a:r>
            <a:r>
              <a:rPr lang="en-US" dirty="0">
                <a:solidFill>
                  <a:srgbClr val="FF0000"/>
                </a:solidFill>
              </a:rPr>
              <a:t>underline</a:t>
            </a:r>
            <a:r>
              <a:rPr lang="en-US" dirty="0"/>
              <a:t>  in ERD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28979" y="2806119"/>
            <a:ext cx="1598955" cy="2240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STUDENT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Student ID</a:t>
            </a:r>
          </a:p>
          <a:p>
            <a:r>
              <a:rPr lang="en-US" dirty="0">
                <a:solidFill>
                  <a:schemeClr val="tx1"/>
                </a:solidFill>
              </a:rPr>
              <a:t>Name</a:t>
            </a:r>
          </a:p>
          <a:p>
            <a:r>
              <a:rPr lang="en-US" dirty="0">
                <a:solidFill>
                  <a:schemeClr val="tx1"/>
                </a:solidFill>
              </a:rPr>
              <a:t>Gender</a:t>
            </a:r>
          </a:p>
          <a:p>
            <a:r>
              <a:rPr lang="en-US" dirty="0">
                <a:solidFill>
                  <a:schemeClr val="tx1"/>
                </a:solidFill>
              </a:rPr>
              <a:t>Home Address</a:t>
            </a:r>
          </a:p>
          <a:p>
            <a:r>
              <a:rPr lang="en-US" dirty="0">
                <a:solidFill>
                  <a:schemeClr val="tx1"/>
                </a:solidFill>
              </a:rPr>
              <a:t>Major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6551" y="4551342"/>
            <a:ext cx="19703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Identifier attribute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5404" y="3545195"/>
            <a:ext cx="374689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required or optional attribute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404" y="4198338"/>
            <a:ext cx="374689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simple or composite attribute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95404" y="4896285"/>
            <a:ext cx="374689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Single-valued or multivalued attribute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95404" y="5594232"/>
            <a:ext cx="374689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stored or derived attribute</a:t>
            </a:r>
          </a:p>
        </p:txBody>
      </p:sp>
      <p:cxnSp>
        <p:nvCxnSpPr>
          <p:cNvPr id="17" name="Straight Arrow Connector 16"/>
          <p:cNvCxnSpPr>
            <a:stCxn id="12" idx="3"/>
            <a:endCxn id="13" idx="1"/>
          </p:cNvCxnSpPr>
          <p:nvPr/>
        </p:nvCxnSpPr>
        <p:spPr>
          <a:xfrm flipV="1">
            <a:off x="3406898" y="3729861"/>
            <a:ext cx="1088506" cy="10061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4" idx="1"/>
          </p:cNvCxnSpPr>
          <p:nvPr/>
        </p:nvCxnSpPr>
        <p:spPr>
          <a:xfrm flipV="1">
            <a:off x="3406898" y="4383004"/>
            <a:ext cx="1088506" cy="3530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  <a:endCxn id="15" idx="1"/>
          </p:cNvCxnSpPr>
          <p:nvPr/>
        </p:nvCxnSpPr>
        <p:spPr>
          <a:xfrm>
            <a:off x="3406898" y="4736008"/>
            <a:ext cx="1088506" cy="344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16" idx="1"/>
          </p:cNvCxnSpPr>
          <p:nvPr/>
        </p:nvCxnSpPr>
        <p:spPr>
          <a:xfrm>
            <a:off x="3406898" y="4736008"/>
            <a:ext cx="1088506" cy="1042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76900" y="2580501"/>
            <a:ext cx="2565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 we use student Name as the identifier?</a:t>
            </a:r>
          </a:p>
        </p:txBody>
      </p:sp>
    </p:spTree>
    <p:extLst>
      <p:ext uri="{BB962C8B-B14F-4D97-AF65-F5344CB8AC3E}">
        <p14:creationId xmlns:p14="http://schemas.microsoft.com/office/powerpoint/2010/main" val="10541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 Attribute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6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Candidate</a:t>
            </a:r>
            <a:r>
              <a:rPr lang="en-US" u="sng" dirty="0"/>
              <a:t> identifier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entity may have </a:t>
            </a:r>
            <a:r>
              <a:rPr lang="en-US" dirty="0">
                <a:solidFill>
                  <a:srgbClr val="FF0000"/>
                </a:solidFill>
              </a:rPr>
              <a:t>multiple</a:t>
            </a:r>
            <a:r>
              <a:rPr lang="en-US" dirty="0"/>
              <a:t> candidate identifiers</a:t>
            </a:r>
          </a:p>
          <a:p>
            <a:pPr marL="201168" lvl="1" indent="0">
              <a:buNone/>
            </a:pPr>
            <a:r>
              <a:rPr lang="en-US" dirty="0"/>
              <a:t>   e.g., </a:t>
            </a:r>
            <a:r>
              <a:rPr lang="en-US" u="sng" dirty="0"/>
              <a:t>Student ID</a:t>
            </a:r>
            <a:r>
              <a:rPr lang="en-US" dirty="0"/>
              <a:t>, </a:t>
            </a:r>
            <a:r>
              <a:rPr lang="en-US" u="sng" dirty="0"/>
              <a:t>SSN</a:t>
            </a:r>
            <a:r>
              <a:rPr lang="en-US" dirty="0"/>
              <a:t>, </a:t>
            </a:r>
            <a:r>
              <a:rPr lang="en-US" u="sng" dirty="0"/>
              <a:t>Driver License</a:t>
            </a:r>
            <a:r>
              <a:rPr lang="en-US" dirty="0"/>
              <a:t>, or </a:t>
            </a:r>
            <a:r>
              <a:rPr lang="en-US" u="sng" dirty="0"/>
              <a:t>UI Email Address</a:t>
            </a:r>
            <a:r>
              <a:rPr lang="en-US" dirty="0"/>
              <a:t> for STUDENT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How to make your selection?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not change</a:t>
            </a:r>
            <a:r>
              <a:rPr lang="en-US" dirty="0"/>
              <a:t> its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Guaranteed to have a </a:t>
            </a:r>
            <a:r>
              <a:rPr lang="en-US" dirty="0">
                <a:solidFill>
                  <a:srgbClr val="FF0000"/>
                </a:solidFill>
              </a:rPr>
              <a:t>valid</a:t>
            </a:r>
            <a:r>
              <a:rPr lang="en-US" dirty="0"/>
              <a:t> (not null or unknown)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Single-attribute</a:t>
            </a:r>
            <a:r>
              <a:rPr lang="en-US" dirty="0"/>
              <a:t>, surrogate identifier better than long, composite identifier</a:t>
            </a:r>
          </a:p>
          <a:p>
            <a:pPr marL="201168" lvl="1" indent="0">
              <a:buNone/>
            </a:pPr>
            <a:r>
              <a:rPr lang="en-US" dirty="0"/>
              <a:t>    e.g., Game Number better than (Home Team + Visiting Team + Game Date)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75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Types: 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84085"/>
              </p:ext>
            </p:extLst>
          </p:nvPr>
        </p:nvGraphicFramePr>
        <p:xfrm>
          <a:off x="1196432" y="2244372"/>
          <a:ext cx="93797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have</a:t>
                      </a:r>
                      <a:r>
                        <a:rPr lang="en-US" baseline="0" dirty="0"/>
                        <a:t> value? Or can have missing value?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be further divided into sub-attributes?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Single-Valued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Multi-Valued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have multiple</a:t>
                      </a:r>
                      <a:r>
                        <a:rPr lang="en-US" baseline="0" dirty="0"/>
                        <a:t> values?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Come</a:t>
                      </a:r>
                      <a:r>
                        <a:rPr lang="en-US" baseline="0" dirty="0"/>
                        <a:t> from data directly? Or calculated from data?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7280" y="4909846"/>
            <a:ext cx="197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Identifier attribute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6432" y="2610998"/>
            <a:ext cx="1546768" cy="1487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622784" y="4309967"/>
            <a:ext cx="694063" cy="59123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2813" y="2832489"/>
            <a:ext cx="121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Preferred</a:t>
            </a:r>
          </a:p>
          <a:p>
            <a:r>
              <a:rPr lang="en-US" dirty="0"/>
              <a:t>Not a must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97280" y="2956525"/>
            <a:ext cx="1760220" cy="3982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3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vs. Weak Entity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6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Strong</a:t>
            </a:r>
            <a:r>
              <a:rPr lang="en-US" u="sng" dirty="0"/>
              <a:t> entity type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Exist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  <a:r>
              <a:rPr lang="en-US" dirty="0"/>
              <a:t> of other entities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entity types are strong ones</a:t>
            </a:r>
          </a:p>
          <a:p>
            <a:pPr marL="201168" lvl="1" indent="0">
              <a:buNone/>
            </a:pPr>
            <a:r>
              <a:rPr lang="en-US" dirty="0"/>
              <a:t>   e.g., STUDENT, COURSE, EMPLOYEE, ORDER, PRODUCT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Weak</a:t>
            </a:r>
            <a:r>
              <a:rPr lang="en-US" u="sng" dirty="0"/>
              <a:t>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Whose existence </a:t>
            </a:r>
            <a:r>
              <a:rPr lang="en-US" dirty="0">
                <a:solidFill>
                  <a:srgbClr val="FF0000"/>
                </a:solidFill>
              </a:rPr>
              <a:t>depends on</a:t>
            </a:r>
            <a:r>
              <a:rPr lang="en-US" dirty="0"/>
              <a:t> some other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business meaning without the entity type on which it depends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identifier of its own, but a </a:t>
            </a:r>
            <a:r>
              <a:rPr lang="en-US" dirty="0">
                <a:solidFill>
                  <a:srgbClr val="FF0000"/>
                </a:solidFill>
              </a:rPr>
              <a:t>partial identifier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09" y="4328966"/>
            <a:ext cx="4844371" cy="16682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483507" y="3867301"/>
            <a:ext cx="1426028" cy="612648"/>
          </a:xfrm>
          <a:prstGeom prst="wedgeRoundRectCallout">
            <a:avLst>
              <a:gd name="adj1" fmla="val -24404"/>
              <a:gd name="adj2" fmla="val 1086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Double 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79" y="5080691"/>
            <a:ext cx="32759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examples?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5627880"/>
            <a:ext cx="327593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COURSE vs. SECTION</a:t>
            </a:r>
          </a:p>
        </p:txBody>
      </p:sp>
    </p:spTree>
    <p:extLst>
      <p:ext uri="{BB962C8B-B14F-4D97-AF65-F5344CB8AC3E}">
        <p14:creationId xmlns:p14="http://schemas.microsoft.com/office/powerpoint/2010/main" val="108017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Concepts: Data, Information, Meta Data, Database, DBMS, Repository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Traditional File Processing vs. Database Approach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Database architecture: 3 schema, external, conceptual/logical, physical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Database ranges:  personal, two-tier, three and multi-tier, ERP and Data Warehouse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61896" y="4698096"/>
            <a:ext cx="3998984" cy="0"/>
          </a:xfrm>
          <a:prstGeom prst="line">
            <a:avLst/>
          </a:prstGeom>
          <a:ln w="38100">
            <a:solidFill>
              <a:srgbClr val="66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15019" y="5869094"/>
            <a:ext cx="3998984" cy="0"/>
          </a:xfrm>
          <a:prstGeom prst="line">
            <a:avLst/>
          </a:prstGeom>
          <a:ln w="38100">
            <a:solidFill>
              <a:srgbClr val="66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28012" y="4823738"/>
            <a:ext cx="1233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Conceptual/Logical 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Schema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97496" y="3743292"/>
            <a:ext cx="124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External Schema</a:t>
            </a:r>
          </a:p>
        </p:txBody>
      </p:sp>
      <p:pic>
        <p:nvPicPr>
          <p:cNvPr id="34" name="Picture 7" descr="Nonam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35" y="4793730"/>
            <a:ext cx="1776380" cy="96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9405604" y="4371964"/>
            <a:ext cx="689219" cy="1381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 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658214" y="5100376"/>
            <a:ext cx="1277145" cy="542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Model/Relational Tables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957509" y="4373407"/>
            <a:ext cx="689219" cy="1381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509414" y="4375884"/>
            <a:ext cx="689219" cy="1381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 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18354" t="44329" r="49460" b="29093"/>
          <a:stretch/>
        </p:blipFill>
        <p:spPr>
          <a:xfrm>
            <a:off x="6408759" y="3637844"/>
            <a:ext cx="1058547" cy="535392"/>
          </a:xfrm>
          <a:prstGeom prst="rect">
            <a:avLst/>
          </a:prstGeom>
        </p:spPr>
      </p:pic>
      <p:sp>
        <p:nvSpPr>
          <p:cNvPr id="40" name="Documents"/>
          <p:cNvSpPr>
            <a:spLocks noEditPoints="1" noChangeArrowheads="1"/>
          </p:cNvSpPr>
          <p:nvPr/>
        </p:nvSpPr>
        <p:spPr bwMode="auto">
          <a:xfrm>
            <a:off x="8223439" y="3752871"/>
            <a:ext cx="293266" cy="290161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 sz="160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/>
          <a:srcRect l="20709" t="10547" r="63515" b="59315"/>
          <a:stretch/>
        </p:blipFill>
        <p:spPr>
          <a:xfrm>
            <a:off x="9127296" y="3637845"/>
            <a:ext cx="977368" cy="531735"/>
          </a:xfrm>
          <a:prstGeom prst="rect">
            <a:avLst/>
          </a:prstGeom>
        </p:spPr>
      </p:pic>
      <p:pic>
        <p:nvPicPr>
          <p:cNvPr id="42" name="Picture 6" descr="http://cis.stvincent.edu/html/tutorials/swd/btree/btree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28" y="5929023"/>
            <a:ext cx="1407632" cy="60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lowchart: Document 42"/>
          <p:cNvSpPr/>
          <p:nvPr/>
        </p:nvSpPr>
        <p:spPr>
          <a:xfrm>
            <a:off x="8566054" y="6049933"/>
            <a:ext cx="228224" cy="27879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Flowchart: Document 43"/>
          <p:cNvSpPr/>
          <p:nvPr/>
        </p:nvSpPr>
        <p:spPr>
          <a:xfrm>
            <a:off x="8899072" y="6049933"/>
            <a:ext cx="228224" cy="27879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Flowchart: Document 44"/>
          <p:cNvSpPr/>
          <p:nvPr/>
        </p:nvSpPr>
        <p:spPr>
          <a:xfrm>
            <a:off x="9250009" y="6049933"/>
            <a:ext cx="228224" cy="27879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Flowchart: Document 45"/>
          <p:cNvSpPr/>
          <p:nvPr/>
        </p:nvSpPr>
        <p:spPr>
          <a:xfrm>
            <a:off x="9973048" y="6049933"/>
            <a:ext cx="228224" cy="27879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Flowchart: Document 46"/>
          <p:cNvSpPr/>
          <p:nvPr/>
        </p:nvSpPr>
        <p:spPr>
          <a:xfrm>
            <a:off x="9604684" y="6049933"/>
            <a:ext cx="228224" cy="27879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4476735" y="5984578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    Physical Schema</a:t>
            </a:r>
          </a:p>
        </p:txBody>
      </p:sp>
    </p:spTree>
    <p:extLst>
      <p:ext uri="{BB962C8B-B14F-4D97-AF65-F5344CB8AC3E}">
        <p14:creationId xmlns:p14="http://schemas.microsoft.com/office/powerpoint/2010/main" val="23419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 animBg="1"/>
      <p:bldP spid="36" grpId="0" animBg="1"/>
      <p:bldP spid="37" grpId="0" animBg="1"/>
      <p:bldP spid="38" grpId="0" animBg="1"/>
      <p:bldP spid="4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Quick</a:t>
            </a:r>
            <a:r>
              <a:rPr lang="zh-CN" altLang="en-US"/>
              <a:t> </a:t>
            </a:r>
            <a:r>
              <a:rPr lang="en-US" altLang="zh-CN"/>
              <a:t>Exercise</a:t>
            </a:r>
            <a:r>
              <a:rPr lang="zh-CN" altLang="en-US"/>
              <a:t>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Facebook</a:t>
            </a:r>
            <a:r>
              <a:rPr lang="zh-CN" altLang="en-US"/>
              <a:t> </a:t>
            </a:r>
            <a:r>
              <a:rPr lang="en-US" altLang="zh-CN" dirty="0"/>
              <a:t>E-R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altLang="zh-CN" sz="2400" dirty="0"/>
              <a:t>Draw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entities:</a:t>
            </a:r>
            <a:r>
              <a:rPr lang="zh-CN" altLang="en-US" sz="2400" dirty="0"/>
              <a:t> </a:t>
            </a:r>
            <a:r>
              <a:rPr lang="en-US" altLang="zh-CN" sz="2400" dirty="0"/>
              <a:t>User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Post</a:t>
            </a:r>
          </a:p>
          <a:p>
            <a:pPr>
              <a:buFont typeface="Wingdings" charset="2"/>
              <a:buChar char="q"/>
            </a:pPr>
            <a:r>
              <a:rPr lang="en-US" altLang="zh-CN" sz="2400" dirty="0"/>
              <a:t>First describe the business rules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User: has </a:t>
            </a:r>
            <a:r>
              <a:rPr lang="en-US" sz="2400" dirty="0" err="1"/>
              <a:t>UserID</a:t>
            </a:r>
            <a:r>
              <a:rPr lang="en-US" sz="2400" dirty="0"/>
              <a:t>, Name (first and last names), DOB, Gender, </a:t>
            </a:r>
            <a:r>
              <a:rPr lang="en-US" sz="2400" dirty="0" err="1"/>
              <a:t>Years_Joined</a:t>
            </a:r>
            <a:endParaRPr lang="en-US" sz="2400" dirty="0"/>
          </a:p>
          <a:p>
            <a:pPr>
              <a:buFont typeface="Wingdings" charset="2"/>
              <a:buChar char="q"/>
            </a:pPr>
            <a:r>
              <a:rPr lang="en-US" sz="2400" dirty="0"/>
              <a:t>Post: </a:t>
            </a:r>
            <a:r>
              <a:rPr lang="en-US" sz="2400" dirty="0" err="1"/>
              <a:t>PostID</a:t>
            </a:r>
            <a:r>
              <a:rPr lang="en-US" sz="2400" dirty="0"/>
              <a:t>, Title, </a:t>
            </a:r>
            <a:r>
              <a:rPr lang="en-US" sz="2400" dirty="0" err="1"/>
              <a:t>PostTime</a:t>
            </a:r>
            <a:r>
              <a:rPr lang="en-US" sz="2400" dirty="0"/>
              <a:t>, Content, and a number of “Tags”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49218" y="4020849"/>
            <a:ext cx="2615380" cy="19566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u="sng" dirty="0" err="1">
                <a:solidFill>
                  <a:schemeClr val="tx1"/>
                </a:solidFill>
              </a:rPr>
              <a:t>UserID</a:t>
            </a:r>
            <a:endParaRPr lang="en-US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Name (First, Last)</a:t>
            </a:r>
          </a:p>
          <a:p>
            <a:r>
              <a:rPr lang="en-US" dirty="0">
                <a:solidFill>
                  <a:schemeClr val="tx1"/>
                </a:solidFill>
              </a:rPr>
              <a:t>   DOB</a:t>
            </a:r>
          </a:p>
          <a:p>
            <a:r>
              <a:rPr lang="en-US" dirty="0">
                <a:solidFill>
                  <a:schemeClr val="tx1"/>
                </a:solidFill>
              </a:rPr>
              <a:t>   Gender</a:t>
            </a:r>
          </a:p>
          <a:p>
            <a:r>
              <a:rPr lang="en-US" dirty="0">
                <a:solidFill>
                  <a:schemeClr val="tx1"/>
                </a:solidFill>
              </a:rPr>
              <a:t>   [</a:t>
            </a:r>
            <a:r>
              <a:rPr lang="en-US" dirty="0" err="1">
                <a:solidFill>
                  <a:schemeClr val="tx1"/>
                </a:solidFill>
              </a:rPr>
              <a:t>Years_Joined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6" name="Rectangle 5"/>
          <p:cNvSpPr/>
          <p:nvPr/>
        </p:nvSpPr>
        <p:spPr>
          <a:xfrm>
            <a:off x="8597103" y="4020849"/>
            <a:ext cx="2615380" cy="19566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u="sng" dirty="0" err="1">
                <a:solidFill>
                  <a:schemeClr val="tx1"/>
                </a:solidFill>
              </a:rPr>
              <a:t>PostID</a:t>
            </a:r>
            <a:endParaRPr lang="en-US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Title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PostTime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Content</a:t>
            </a:r>
          </a:p>
          <a:p>
            <a:r>
              <a:rPr lang="en-US" dirty="0">
                <a:solidFill>
                  <a:schemeClr val="tx1"/>
                </a:solidFill>
              </a:rPr>
              <a:t>   {Tags}</a:t>
            </a:r>
          </a:p>
        </p:txBody>
      </p:sp>
    </p:spTree>
    <p:extLst>
      <p:ext uri="{BB962C8B-B14F-4D97-AF65-F5344CB8AC3E}">
        <p14:creationId xmlns:p14="http://schemas.microsoft.com/office/powerpoint/2010/main" val="17523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ER Diagram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67729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Entity: Person, Location, Events, Objects, </a:t>
            </a:r>
            <a:r>
              <a:rPr lang="en-US" dirty="0" err="1"/>
              <a:t>etc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Name: singular noun (phrase), CAPITAL, top-center of box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Attributes: singular noun/noun phrase, initial letter Capitalized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Required vs Optional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Simple vs. Composite (att1, att2, …)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{Multi-valued} vs. Single-valued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Stored vs. [Derived]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u="sng" dirty="0"/>
              <a:t>Identifying attribute</a:t>
            </a:r>
            <a:r>
              <a:rPr lang="en-US" dirty="0"/>
              <a:t>: Required, Single-Valued</a:t>
            </a:r>
          </a:p>
          <a:p>
            <a:pPr marL="201168" lvl="1" indent="0">
              <a:buNone/>
            </a:pPr>
            <a:r>
              <a:rPr lang="en-US" dirty="0"/>
              <a:t>simple (preferred)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73" y="1735033"/>
            <a:ext cx="5219700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Nonam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73" y="4206946"/>
            <a:ext cx="5237163" cy="2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7290" y="5608136"/>
            <a:ext cx="4531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of multi-valued, composite attribute?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Phone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number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(see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last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lecture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note)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2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vs. Weak Entity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6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Strong</a:t>
            </a:r>
            <a:r>
              <a:rPr lang="en-US" u="sng" dirty="0"/>
              <a:t> entity type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Exist </a:t>
            </a:r>
            <a:r>
              <a:rPr lang="en-US" dirty="0">
                <a:solidFill>
                  <a:srgbClr val="FF0000"/>
                </a:solidFill>
              </a:rPr>
              <a:t>independently</a:t>
            </a:r>
            <a:r>
              <a:rPr lang="en-US" dirty="0"/>
              <a:t> of other entities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entity types are strong ones</a:t>
            </a:r>
          </a:p>
          <a:p>
            <a:pPr marL="201168" lvl="1" indent="0">
              <a:buNone/>
            </a:pPr>
            <a:r>
              <a:rPr lang="en-US" dirty="0"/>
              <a:t>   e.g., STUDENT, COURSE, EMPLOYEE, ORDER, PRODUCT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Weak</a:t>
            </a:r>
            <a:r>
              <a:rPr lang="en-US" u="sng" dirty="0"/>
              <a:t>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Whose existence </a:t>
            </a:r>
            <a:r>
              <a:rPr lang="en-US" dirty="0">
                <a:solidFill>
                  <a:srgbClr val="FF0000"/>
                </a:solidFill>
              </a:rPr>
              <a:t>depends on</a:t>
            </a:r>
            <a:r>
              <a:rPr lang="en-US" dirty="0"/>
              <a:t> some other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business meaning without the entity type on which it depends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identifier of its own, but a </a:t>
            </a:r>
            <a:r>
              <a:rPr lang="en-US" dirty="0">
                <a:solidFill>
                  <a:srgbClr val="FF0000"/>
                </a:solidFill>
              </a:rPr>
              <a:t>partial identifier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09" y="4328966"/>
            <a:ext cx="4844371" cy="166824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483507" y="3867301"/>
            <a:ext cx="1426028" cy="612648"/>
          </a:xfrm>
          <a:prstGeom prst="wedgeRoundRectCallout">
            <a:avLst>
              <a:gd name="adj1" fmla="val -24404"/>
              <a:gd name="adj2" fmla="val 1086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Double 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7279" y="5080691"/>
            <a:ext cx="32759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examples?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5627880"/>
            <a:ext cx="327593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COURSE vs. SECTION</a:t>
            </a:r>
          </a:p>
        </p:txBody>
      </p:sp>
    </p:spTree>
    <p:extLst>
      <p:ext uri="{BB962C8B-B14F-4D97-AF65-F5344CB8AC3E}">
        <p14:creationId xmlns:p14="http://schemas.microsoft.com/office/powerpoint/2010/main" val="1218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Entity-Relationship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94135" cy="13751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Entity type</a:t>
            </a:r>
            <a:endParaRPr lang="en-US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Attributes: identifier, required/optional, simple/composite, etc.</a:t>
            </a:r>
            <a:endParaRPr lang="en-US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What is missing?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83" y="3007996"/>
            <a:ext cx="4492717" cy="2893269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5479932" y="3007996"/>
            <a:ext cx="1865748" cy="756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27479" y="4847175"/>
            <a:ext cx="134918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Relationship</a:t>
            </a:r>
          </a:p>
        </p:txBody>
      </p:sp>
      <p:cxnSp>
        <p:nvCxnSpPr>
          <p:cNvPr id="34" name="Straight Arrow Connector 33"/>
          <p:cNvCxnSpPr>
            <a:stCxn id="33" idx="0"/>
            <a:endCxn id="31" idx="4"/>
          </p:cNvCxnSpPr>
          <p:nvPr/>
        </p:nvCxnSpPr>
        <p:spPr>
          <a:xfrm flipV="1">
            <a:off x="5202070" y="3764558"/>
            <a:ext cx="1210736" cy="1082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0"/>
            <a:endCxn id="48" idx="2"/>
          </p:cNvCxnSpPr>
          <p:nvPr/>
        </p:nvCxnSpPr>
        <p:spPr>
          <a:xfrm flipV="1">
            <a:off x="5202070" y="4449316"/>
            <a:ext cx="2421472" cy="3978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7623542" y="3564632"/>
            <a:ext cx="545098" cy="17693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Define </a:t>
            </a:r>
            <a:r>
              <a:rPr lang="en-US" dirty="0">
                <a:solidFill>
                  <a:srgbClr val="FF0000"/>
                </a:solidFill>
              </a:rPr>
              <a:t>meaningful association </a:t>
            </a:r>
            <a:r>
              <a:rPr lang="en-US" dirty="0"/>
              <a:t>among </a:t>
            </a:r>
            <a:r>
              <a:rPr lang="en-US" dirty="0">
                <a:solidFill>
                  <a:schemeClr val="tx1"/>
                </a:solidFill>
              </a:rPr>
              <a:t>related entity types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Connecting Entity types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Each relationship incorporates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business rules, one for each direction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e.g., for the “Completes” relationship, </a:t>
            </a:r>
          </a:p>
          <a:p>
            <a:pPr marL="201168" lvl="1" indent="0">
              <a:buNone/>
            </a:pPr>
            <a:r>
              <a:rPr lang="en-US" dirty="0"/>
              <a:t>           An EMPLOYEE </a:t>
            </a:r>
            <a:r>
              <a:rPr lang="en-US" dirty="0">
                <a:solidFill>
                  <a:srgbClr val="FF0000"/>
                </a:solidFill>
              </a:rPr>
              <a:t>may</a:t>
            </a:r>
            <a:r>
              <a:rPr lang="en-US" dirty="0"/>
              <a:t> complete </a:t>
            </a:r>
            <a:r>
              <a:rPr lang="en-US" dirty="0">
                <a:solidFill>
                  <a:srgbClr val="FF0000"/>
                </a:solidFill>
              </a:rPr>
              <a:t>any number</a:t>
            </a:r>
            <a:r>
              <a:rPr lang="en-US" dirty="0"/>
              <a:t> of COURSEs; </a:t>
            </a:r>
          </a:p>
          <a:p>
            <a:pPr marL="201168" lvl="1" indent="0">
              <a:buNone/>
            </a:pPr>
            <a:r>
              <a:rPr lang="en-US" dirty="0"/>
              <a:t>           A COURSE </a:t>
            </a:r>
            <a:r>
              <a:rPr lang="en-US" dirty="0">
                <a:solidFill>
                  <a:srgbClr val="FF0000"/>
                </a:solidFill>
              </a:rPr>
              <a:t>may</a:t>
            </a:r>
            <a:r>
              <a:rPr lang="en-US" dirty="0"/>
              <a:t> be completed by </a:t>
            </a:r>
            <a:r>
              <a:rPr lang="en-US" dirty="0">
                <a:solidFill>
                  <a:srgbClr val="FF0000"/>
                </a:solidFill>
              </a:rPr>
              <a:t>any number</a:t>
            </a:r>
            <a:r>
              <a:rPr lang="en-US" dirty="0"/>
              <a:t> of EMPLOYEEs</a:t>
            </a:r>
          </a:p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445" y="4939539"/>
            <a:ext cx="2296235" cy="1037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72" y="4777464"/>
            <a:ext cx="6248400" cy="1362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82369" y="5812465"/>
            <a:ext cx="783036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optional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3785191" y="5518298"/>
            <a:ext cx="788696" cy="294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4573887" y="5518298"/>
            <a:ext cx="942811" cy="294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7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Type vs.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296144" cy="43311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Relationship “Type”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A meaningful association between (or among) </a:t>
            </a:r>
            <a:r>
              <a:rPr lang="en-US" sz="2200" dirty="0">
                <a:solidFill>
                  <a:srgbClr val="FF0000"/>
                </a:solidFill>
              </a:rPr>
              <a:t>entity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Named by a </a:t>
            </a:r>
            <a:r>
              <a:rPr lang="en-US" sz="2200" dirty="0">
                <a:solidFill>
                  <a:srgbClr val="FF0000"/>
                </a:solidFill>
              </a:rPr>
              <a:t>verb </a:t>
            </a:r>
            <a:r>
              <a:rPr lang="en-US" sz="2200" dirty="0"/>
              <a:t>or</a:t>
            </a:r>
            <a:r>
              <a:rPr lang="en-US" sz="2200" dirty="0">
                <a:solidFill>
                  <a:srgbClr val="FF0000"/>
                </a:solidFill>
              </a:rPr>
              <a:t> verb phrase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Denoted by a </a:t>
            </a:r>
            <a:r>
              <a:rPr lang="en-US" sz="2200" dirty="0">
                <a:solidFill>
                  <a:srgbClr val="FF0000"/>
                </a:solidFill>
              </a:rPr>
              <a:t>line</a:t>
            </a:r>
            <a:r>
              <a:rPr lang="en-US" sz="2200" dirty="0"/>
              <a:t> labeled with its name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Relationship Instance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An association between (or among) </a:t>
            </a:r>
            <a:r>
              <a:rPr lang="en-US" sz="2200" dirty="0">
                <a:solidFill>
                  <a:srgbClr val="FF0000"/>
                </a:solidFill>
              </a:rPr>
              <a:t>entity instances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Many instances of one relationship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Distinguishable from each other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34" y="2536351"/>
            <a:ext cx="4619846" cy="100707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868115" y="2536351"/>
            <a:ext cx="1955283" cy="1007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185" y="3711985"/>
            <a:ext cx="3556495" cy="25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 Constraints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7288"/>
            <a:ext cx="10115203" cy="4387426"/>
          </a:xfrm>
        </p:spPr>
        <p:txBody>
          <a:bodyPr>
            <a:normAutofit lnSpcReduction="10000"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200" b="1" dirty="0"/>
              <a:t>Definition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A rule that specifies the </a:t>
            </a:r>
            <a:r>
              <a:rPr lang="en-US" dirty="0">
                <a:solidFill>
                  <a:srgbClr val="FF0000"/>
                </a:solidFill>
              </a:rPr>
              <a:t>number of instances </a:t>
            </a:r>
            <a:r>
              <a:rPr lang="en-US" dirty="0"/>
              <a:t>of one entity that </a:t>
            </a:r>
            <a:r>
              <a:rPr lang="en-US" dirty="0">
                <a:solidFill>
                  <a:srgbClr val="FF0000"/>
                </a:solidFill>
              </a:rPr>
              <a:t>may or must</a:t>
            </a:r>
            <a:r>
              <a:rPr lang="en-US" dirty="0"/>
              <a:t> be associated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      with </a:t>
            </a:r>
            <a:r>
              <a:rPr lang="en-US" dirty="0">
                <a:solidFill>
                  <a:srgbClr val="FF0000"/>
                </a:solidFill>
              </a:rPr>
              <a:t>each instance </a:t>
            </a:r>
            <a:r>
              <a:rPr lang="en-US" dirty="0"/>
              <a:t>of another entity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e.g., A student may register for zero or many courses,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each course must be registered by one or more students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200" b="1" dirty="0"/>
              <a:t>Minimum Cardinality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Minimum number of instances of one entity (B) associated with each instance of another entity (A)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zero, entity B is </a:t>
            </a:r>
            <a:r>
              <a:rPr lang="en-US" dirty="0">
                <a:solidFill>
                  <a:srgbClr val="FF0000"/>
                </a:solidFill>
              </a:rPr>
              <a:t>optional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at least one, entity B is </a:t>
            </a:r>
            <a:r>
              <a:rPr lang="en-US" dirty="0">
                <a:solidFill>
                  <a:srgbClr val="FF0000"/>
                </a:solidFill>
              </a:rPr>
              <a:t>mandatory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200" b="1" dirty="0"/>
              <a:t>Maximum Cardinality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Maximum number of instances of one entity (B) associated with each instance of another entity (A)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one, entity B is “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more than one (any number), entity B is “</a:t>
            </a:r>
            <a:r>
              <a:rPr lang="en-US" dirty="0">
                <a:solidFill>
                  <a:srgbClr val="FF0000"/>
                </a:solidFill>
              </a:rPr>
              <a:t>Many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CA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83" y="4376387"/>
            <a:ext cx="3429000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4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E-R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68880" y="2724912"/>
            <a:ext cx="2304288" cy="2240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Student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 err="1">
                <a:solidFill>
                  <a:schemeClr val="tx1"/>
                </a:solidFill>
              </a:rPr>
              <a:t>StudentID</a:t>
            </a:r>
            <a:endParaRPr lang="en-US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Name</a:t>
            </a:r>
          </a:p>
          <a:p>
            <a:r>
              <a:rPr lang="en-US" dirty="0">
                <a:solidFill>
                  <a:schemeClr val="tx1"/>
                </a:solidFill>
              </a:rPr>
              <a:t>Gender</a:t>
            </a:r>
          </a:p>
          <a:p>
            <a:r>
              <a:rPr lang="en-US" dirty="0">
                <a:solidFill>
                  <a:schemeClr val="tx1"/>
                </a:solidFill>
              </a:rPr>
              <a:t>DOB</a:t>
            </a:r>
          </a:p>
          <a:p>
            <a:r>
              <a:rPr lang="en-US" dirty="0">
                <a:solidFill>
                  <a:schemeClr val="tx1"/>
                </a:solidFill>
              </a:rPr>
              <a:t>Major</a:t>
            </a:r>
          </a:p>
          <a:p>
            <a:r>
              <a:rPr lang="en-US" dirty="0">
                <a:solidFill>
                  <a:schemeClr val="tx1"/>
                </a:solidFill>
              </a:rPr>
              <a:t>Address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5314" y="2231136"/>
            <a:ext cx="2304288" cy="1463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Course</a:t>
            </a:r>
          </a:p>
          <a:p>
            <a:r>
              <a:rPr lang="en-US" u="sng" dirty="0" err="1">
                <a:solidFill>
                  <a:schemeClr val="tx1"/>
                </a:solidFill>
              </a:rPr>
              <a:t>CourseNumber</a:t>
            </a:r>
            <a:endParaRPr lang="en-US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Time</a:t>
            </a:r>
          </a:p>
          <a:p>
            <a:r>
              <a:rPr lang="en-US" dirty="0">
                <a:solidFill>
                  <a:schemeClr val="tx1"/>
                </a:solidFill>
              </a:rPr>
              <a:t>Location</a:t>
            </a:r>
          </a:p>
          <a:p>
            <a:r>
              <a:rPr lang="en-US" dirty="0">
                <a:solidFill>
                  <a:schemeClr val="tx1"/>
                </a:solidFill>
              </a:rPr>
              <a:t>Credits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773168" y="3083814"/>
            <a:ext cx="2823002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62144" y="2941857"/>
            <a:ext cx="0" cy="299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773168" y="2951001"/>
            <a:ext cx="161544" cy="1328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82312" y="3085114"/>
            <a:ext cx="134112" cy="124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427006" y="3088595"/>
            <a:ext cx="161544" cy="1328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40722" y="2951001"/>
            <a:ext cx="134112" cy="124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236506" y="3016220"/>
            <a:ext cx="155448" cy="1554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153086" y="2724912"/>
            <a:ext cx="67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7388" y="3119815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Taken by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05314" y="5133454"/>
            <a:ext cx="2304288" cy="11210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Faculty</a:t>
            </a:r>
          </a:p>
          <a:p>
            <a:r>
              <a:rPr lang="en-US" u="sng" dirty="0" err="1">
                <a:solidFill>
                  <a:schemeClr val="tx1"/>
                </a:solidFill>
              </a:rPr>
              <a:t>FacultyID</a:t>
            </a:r>
            <a:endParaRPr lang="en-US" u="sng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Name</a:t>
            </a:r>
          </a:p>
          <a:p>
            <a:r>
              <a:rPr lang="en-US" dirty="0">
                <a:solidFill>
                  <a:schemeClr val="tx1"/>
                </a:solidFill>
              </a:rPr>
              <a:t>Office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8757458" y="3694176"/>
            <a:ext cx="0" cy="14392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644682" y="5018251"/>
            <a:ext cx="225552" cy="35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641634" y="4951195"/>
            <a:ext cx="225552" cy="35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 rot="16200000">
            <a:off x="8578006" y="3728502"/>
            <a:ext cx="352044" cy="270407"/>
            <a:chOff x="6398791" y="4680788"/>
            <a:chExt cx="352044" cy="270407"/>
          </a:xfrm>
        </p:grpSpPr>
        <p:cxnSp>
          <p:nvCxnSpPr>
            <p:cNvPr id="33" name="Straight Connector 32"/>
            <p:cNvCxnSpPr/>
            <p:nvPr/>
          </p:nvCxnSpPr>
          <p:spPr>
            <a:xfrm flipH="1" flipV="1">
              <a:off x="6589291" y="4818382"/>
              <a:ext cx="161544" cy="1328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603007" y="4680788"/>
              <a:ext cx="134112" cy="1246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398791" y="4746007"/>
              <a:ext cx="155448" cy="1554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2975079" y="5179558"/>
            <a:ext cx="155448" cy="1554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2932839" y="5750923"/>
            <a:ext cx="161544" cy="1328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41983" y="5885036"/>
            <a:ext cx="134112" cy="124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891694" y="5886583"/>
            <a:ext cx="445866" cy="1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94076" y="5544641"/>
            <a:ext cx="507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046476" y="5422392"/>
            <a:ext cx="0" cy="2338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17170" y="5244870"/>
            <a:ext cx="4661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621024" y="5017733"/>
            <a:ext cx="5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21023" y="536319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21023" y="5699070"/>
            <a:ext cx="7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111183" y="3267488"/>
            <a:ext cx="1015297" cy="114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283345" y="3234561"/>
            <a:ext cx="937043" cy="117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586376" y="4409748"/>
            <a:ext cx="1162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</a:t>
            </a:r>
          </a:p>
          <a:p>
            <a:r>
              <a:rPr lang="en-US" dirty="0"/>
              <a:t>cardinality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4851723" y="2360310"/>
            <a:ext cx="1031282" cy="57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283345" y="2369889"/>
            <a:ext cx="1207758" cy="56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81918" y="1755415"/>
            <a:ext cx="1162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  <a:p>
            <a:r>
              <a:rPr lang="en-US" dirty="0"/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20980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5" grpId="0"/>
      <p:bldP spid="56" grpId="0"/>
      <p:bldP spid="57" grpId="0"/>
      <p:bldP spid="62" grpId="0"/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78440" cy="1450757"/>
          </a:xfrm>
        </p:spPr>
        <p:txBody>
          <a:bodyPr/>
          <a:lstStyle/>
          <a:p>
            <a:r>
              <a:rPr lang="en-US" dirty="0"/>
              <a:t>Cardinality Constraints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Remember: a relationship incorporates 2 business rules (and so is bidirectional)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u="sng" dirty="0"/>
              <a:t>Mandatory-one</a:t>
            </a:r>
            <a:r>
              <a:rPr lang="en-US" sz="2200" dirty="0"/>
              <a:t> to </a:t>
            </a:r>
            <a:r>
              <a:rPr lang="en-US" sz="2200" b="1" u="sng" dirty="0"/>
              <a:t>mandatory-many</a:t>
            </a:r>
            <a:r>
              <a:rPr lang="en-US" sz="2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19" y="3060129"/>
            <a:ext cx="72453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82570" y="4203131"/>
            <a:ext cx="3417888" cy="2044701"/>
            <a:chOff x="2935" y="2313"/>
            <a:chExt cx="2153" cy="1288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3072" y="3024"/>
              <a:ext cx="201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Each patient </a:t>
              </a:r>
              <a:r>
                <a:rPr lang="en-US" altLang="en-US" dirty="0">
                  <a:solidFill>
                    <a:srgbClr val="FF0000"/>
                  </a:solidFill>
                </a:rPr>
                <a:t>must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have recorded </a:t>
              </a:r>
              <a:r>
                <a:rPr lang="en-US" altLang="en-US" dirty="0">
                  <a:solidFill>
                    <a:srgbClr val="FF0000"/>
                  </a:solidFill>
                </a:rPr>
                <a:t>at least one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history, and can have </a:t>
              </a:r>
              <a:r>
                <a:rPr lang="en-US" altLang="en-US" dirty="0">
                  <a:solidFill>
                    <a:srgbClr val="FF0000"/>
                  </a:solidFill>
                </a:rPr>
                <a:t>many</a:t>
              </a: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 flipV="1">
              <a:off x="2935" y="2313"/>
              <a:ext cx="185" cy="759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204256" y="4130106"/>
            <a:ext cx="2743200" cy="2041526"/>
            <a:chOff x="240" y="2267"/>
            <a:chExt cx="1728" cy="128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0" y="2976"/>
              <a:ext cx="172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patient history </a:t>
              </a:r>
              <a:r>
                <a:rPr lang="en-US" altLang="en-US" dirty="0">
                  <a:solidFill>
                    <a:srgbClr val="FF0000"/>
                  </a:solidFill>
                </a:rPr>
                <a:t>must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recorded for </a:t>
              </a:r>
              <a:r>
                <a:rPr lang="en-US" altLang="en-US" dirty="0">
                  <a:solidFill>
                    <a:srgbClr val="FF0000"/>
                  </a:solidFill>
                </a:rPr>
                <a:t>one and only one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patient</a:t>
              </a: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1440" y="2267"/>
              <a:ext cx="224" cy="709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79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78440" cy="1450757"/>
          </a:xfrm>
        </p:spPr>
        <p:txBody>
          <a:bodyPr/>
          <a:lstStyle/>
          <a:p>
            <a:r>
              <a:rPr lang="en-US" dirty="0"/>
              <a:t>Cardinality Constraints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u="sng" dirty="0"/>
              <a:t>Mandatory-many</a:t>
            </a:r>
            <a:r>
              <a:rPr lang="en-US" sz="2200" dirty="0"/>
              <a:t> to </a:t>
            </a:r>
            <a:r>
              <a:rPr lang="en-US" sz="2200" b="1" u="sng" dirty="0"/>
              <a:t>optional-many</a:t>
            </a:r>
            <a:r>
              <a:rPr lang="en-US" sz="2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12" name="Picture 11" descr="Nonam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28" y="2656332"/>
            <a:ext cx="689610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788342" y="3616771"/>
            <a:ext cx="3417888" cy="2601913"/>
            <a:chOff x="2935" y="2135"/>
            <a:chExt cx="2153" cy="1639"/>
          </a:xfrm>
        </p:grpSpPr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3072" y="3024"/>
              <a:ext cx="2016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 employee </a:t>
              </a:r>
              <a:r>
                <a:rPr lang="en-US" altLang="en-US" dirty="0">
                  <a:solidFill>
                    <a:srgbClr val="FF0000"/>
                  </a:solidFill>
                </a:rPr>
                <a:t>can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</a:t>
              </a:r>
              <a:r>
                <a:rPr lang="en-US" altLang="en-US" dirty="0">
                  <a:solidFill>
                    <a:srgbClr val="FF0000"/>
                  </a:solidFill>
                </a:rPr>
                <a:t>any number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of projects, or </a:t>
              </a:r>
              <a:r>
                <a:rPr lang="en-US" altLang="en-US" dirty="0">
                  <a:solidFill>
                    <a:srgbClr val="FF0000"/>
                  </a:solidFill>
                </a:rPr>
                <a:t>may not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any at all (e.g., Pete and Heidi)</a:t>
              </a: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H="1" flipV="1">
              <a:off x="2935" y="2135"/>
              <a:ext cx="185" cy="937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510028" y="3661221"/>
            <a:ext cx="2743200" cy="2576513"/>
            <a:chOff x="240" y="2103"/>
            <a:chExt cx="1728" cy="1623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40" y="2976"/>
              <a:ext cx="1728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Each project </a:t>
              </a:r>
              <a:r>
                <a:rPr lang="en-US" altLang="en-US" dirty="0">
                  <a:solidFill>
                    <a:srgbClr val="FF0000"/>
                  </a:solidFill>
                </a:rPr>
                <a:t>must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</a:t>
              </a:r>
              <a:r>
                <a:rPr lang="en-US" altLang="en-US" dirty="0">
                  <a:solidFill>
                    <a:srgbClr val="FF0000"/>
                  </a:solidFill>
                </a:rPr>
                <a:t>at least one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employee, and </a:t>
              </a:r>
              <a:r>
                <a:rPr lang="en-US" altLang="en-US" dirty="0">
                  <a:solidFill>
                    <a:srgbClr val="FF0000"/>
                  </a:solidFill>
                </a:rPr>
                <a:t>may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</a:t>
              </a:r>
              <a:r>
                <a:rPr lang="en-US" altLang="en-US" dirty="0">
                  <a:solidFill>
                    <a:srgbClr val="FF0000"/>
                  </a:solidFill>
                </a:rPr>
                <a:t>many</a:t>
              </a: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V="1">
              <a:off x="1440" y="2103"/>
              <a:ext cx="398" cy="873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8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170432" y="723730"/>
            <a:ext cx="9822067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Systems Development Life Cycle (SDLC)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55" y="1959463"/>
            <a:ext cx="8225619" cy="40918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84424" y="2105701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Develop a preliminary understanding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5123" y="2768937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Analyze the business situation thoroughly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711535" y="3540785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Generate a logical representation of data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94343" y="4225447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Develop physical organization of data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9051" y="4888682"/>
            <a:ext cx="512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Perform database implementation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93577" y="5573344"/>
            <a:ext cx="5531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Monitor/repair and enhance the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3294042" y="2621270"/>
            <a:ext cx="4340647" cy="21587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8" y="2673738"/>
            <a:ext cx="6886575" cy="237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78440" cy="1450757"/>
          </a:xfrm>
        </p:spPr>
        <p:txBody>
          <a:bodyPr/>
          <a:lstStyle/>
          <a:p>
            <a:r>
              <a:rPr lang="en-US" dirty="0"/>
              <a:t>Cardinality Constraints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u="sng" dirty="0"/>
              <a:t>You may specify specific min/max cardinalities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789928" y="3499296"/>
            <a:ext cx="3300413" cy="2728913"/>
            <a:chOff x="2936" y="2061"/>
            <a:chExt cx="2079" cy="1719"/>
          </a:xfrm>
        </p:grpSpPr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3072" y="3024"/>
              <a:ext cx="1943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 employee </a:t>
              </a:r>
              <a:r>
                <a:rPr lang="en-US" altLang="en-US" dirty="0">
                  <a:solidFill>
                    <a:srgbClr val="FF0000"/>
                  </a:solidFill>
                </a:rPr>
                <a:t>can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</a:t>
              </a:r>
              <a:r>
                <a:rPr lang="en-US" altLang="en-US" dirty="0">
                  <a:solidFill>
                    <a:srgbClr val="FF0000"/>
                  </a:solidFill>
                </a:rPr>
                <a:t>at most </a:t>
              </a:r>
              <a:r>
                <a:rPr lang="en-US" altLang="en-US" b="1" dirty="0">
                  <a:solidFill>
                    <a:srgbClr val="FF0000"/>
                  </a:solidFill>
                </a:rPr>
                <a:t>THREE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projects, or </a:t>
              </a:r>
              <a:r>
                <a:rPr lang="en-US" altLang="en-US" dirty="0">
                  <a:solidFill>
                    <a:srgbClr val="FF0000"/>
                  </a:solidFill>
                </a:rPr>
                <a:t>may not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any at all</a:t>
              </a:r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H="1" flipV="1">
              <a:off x="2936" y="2061"/>
              <a:ext cx="184" cy="1011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510028" y="3362771"/>
            <a:ext cx="3144838" cy="2884488"/>
            <a:chOff x="240" y="1915"/>
            <a:chExt cx="1981" cy="1817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40" y="2976"/>
              <a:ext cx="198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Each project </a:t>
              </a:r>
              <a:r>
                <a:rPr lang="en-US" altLang="en-US" dirty="0">
                  <a:solidFill>
                    <a:srgbClr val="FF0000"/>
                  </a:solidFill>
                </a:rPr>
                <a:t>must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</a:t>
              </a:r>
              <a:r>
                <a:rPr lang="en-US" altLang="en-US" dirty="0">
                  <a:solidFill>
                    <a:srgbClr val="FF0000"/>
                  </a:solidFill>
                </a:rPr>
                <a:t>at least </a:t>
              </a:r>
              <a:r>
                <a:rPr lang="en-US" altLang="en-US" b="1" dirty="0">
                  <a:solidFill>
                    <a:srgbClr val="FF0000"/>
                  </a:solidFill>
                </a:rPr>
                <a:t>TWO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employee, and </a:t>
              </a:r>
              <a:r>
                <a:rPr lang="en-US" altLang="en-US" dirty="0">
                  <a:solidFill>
                    <a:srgbClr val="FF0000"/>
                  </a:solidFill>
                </a:rPr>
                <a:t>may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be assigned to </a:t>
              </a:r>
              <a:r>
                <a:rPr lang="en-US" altLang="en-US" dirty="0">
                  <a:solidFill>
                    <a:srgbClr val="FF0000"/>
                  </a:solidFill>
                </a:rPr>
                <a:t>many 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employees</a:t>
              </a:r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V="1">
              <a:off x="1440" y="1915"/>
              <a:ext cx="344" cy="1061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457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1:1  One-to-one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1:M  One-to-Many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M:N Many-to-Many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This is a simplified way to represent relationships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Only based on maximum cardinality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Ignore minimum cardinality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611329" y="2123768"/>
            <a:ext cx="2349909" cy="98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852219" y="2696170"/>
            <a:ext cx="2349909" cy="98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961238" y="2553602"/>
            <a:ext cx="235975" cy="147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61238" y="2679291"/>
            <a:ext cx="235975" cy="145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93109" y="3372024"/>
            <a:ext cx="2349909" cy="98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02128" y="3229456"/>
            <a:ext cx="235975" cy="147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02128" y="3364977"/>
            <a:ext cx="235975" cy="145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10800000">
            <a:off x="4951525" y="3255721"/>
            <a:ext cx="2349909" cy="270987"/>
            <a:chOff x="5004619" y="2706002"/>
            <a:chExt cx="2349909" cy="270987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004619" y="2848570"/>
              <a:ext cx="2349909" cy="98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7113638" y="2706002"/>
              <a:ext cx="235975" cy="14748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113638" y="2831691"/>
              <a:ext cx="235975" cy="1452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85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82310"/>
            <a:ext cx="10058400" cy="3646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The number of entity types that </a:t>
            </a:r>
            <a:r>
              <a:rPr lang="en-US" dirty="0">
                <a:solidFill>
                  <a:srgbClr val="FF0000"/>
                </a:solidFill>
              </a:rPr>
              <a:t>participate in</a:t>
            </a:r>
            <a:r>
              <a:rPr lang="en-US" dirty="0"/>
              <a:t> the relationship</a:t>
            </a:r>
          </a:p>
          <a:p>
            <a:r>
              <a:rPr lang="en-US" dirty="0"/>
              <a:t> Types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Unary</a:t>
            </a:r>
            <a:r>
              <a:rPr lang="en-US" u="sng" dirty="0">
                <a:latin typeface="Times New Roman" pitchFamily="18" charset="0"/>
                <a:cs typeface="Times New Roman" pitchFamily="18" charset="0"/>
              </a:rPr>
              <a:t> relationship (degree 1)</a:t>
            </a:r>
          </a:p>
          <a:p>
            <a:pPr lvl="2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Between instances of a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entity type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u="sng" dirty="0"/>
              <a:t>Binary </a:t>
            </a:r>
            <a:r>
              <a:rPr lang="en-US" u="sng" dirty="0"/>
              <a:t>relationship (degree 2)</a:t>
            </a:r>
          </a:p>
          <a:p>
            <a:pPr lvl="2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Between instances of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entity types</a:t>
            </a:r>
          </a:p>
          <a:p>
            <a:pPr lvl="2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Most common type of relationship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b="1" u="sng" dirty="0"/>
              <a:t>Ternary</a:t>
            </a:r>
            <a:r>
              <a:rPr lang="en-US" u="sng" dirty="0"/>
              <a:t> relationship (degree 3)</a:t>
            </a:r>
          </a:p>
          <a:p>
            <a:pPr lvl="2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simultaneous</a:t>
            </a:r>
            <a:r>
              <a:rPr lang="en-US" dirty="0"/>
              <a:t> relationship among the instances of </a:t>
            </a:r>
            <a:r>
              <a:rPr lang="en-US" dirty="0">
                <a:solidFill>
                  <a:srgbClr val="FF0000"/>
                </a:solidFill>
              </a:rPr>
              <a:t>three</a:t>
            </a:r>
            <a:r>
              <a:rPr lang="en-US" dirty="0"/>
              <a:t> entity types</a:t>
            </a:r>
          </a:p>
          <a:p>
            <a:pPr lvl="2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Not the same as three binary relationship</a:t>
            </a:r>
          </a:p>
          <a:p>
            <a:pPr marL="384048" lvl="2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91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Unary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dirty="0"/>
              <a:t>Involve a </a:t>
            </a:r>
            <a:r>
              <a:rPr lang="en-US" sz="2400" dirty="0">
                <a:solidFill>
                  <a:srgbClr val="FF0000"/>
                </a:solidFill>
              </a:rPr>
              <a:t>single</a:t>
            </a:r>
            <a:r>
              <a:rPr lang="en-US" sz="2400" dirty="0"/>
              <a:t> participating entity type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1. &lt;A PERSON&gt; &lt;Is Married To&gt; &lt;another PERSON&gt;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2. &lt;An EMPLOYEE&gt; &lt;Manages&gt; &lt;one or more EMPLOYEEs&gt;</a:t>
            </a: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pic>
        <p:nvPicPr>
          <p:cNvPr id="2052" name="Picture 4" descr="https://encrypted-tbn0.gstatic.com/images?q=tbn:ANd9GcRHJqOgXlKFcilQVudrxHAfFhQu2NrJmKOtHKsSeONIYJS9Pt8Co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t="1967" r="19019"/>
          <a:stretch/>
        </p:blipFill>
        <p:spPr bwMode="auto">
          <a:xfrm>
            <a:off x="6413407" y="1753866"/>
            <a:ext cx="694680" cy="6833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41" y="2170596"/>
            <a:ext cx="2035877" cy="1229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041" y="3508835"/>
            <a:ext cx="2036012" cy="1290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4627337"/>
            <a:ext cx="158657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examples?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280" y="5232826"/>
            <a:ext cx="56634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&lt;A PERSON&gt; &lt;Make Friends With&gt; &lt;another PERSON&gt;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" y="5766697"/>
            <a:ext cx="56634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&lt;A TEAM&gt; &lt;Competes With&gt; &lt;another TEAM&gt;</a:t>
            </a:r>
          </a:p>
        </p:txBody>
      </p:sp>
    </p:spTree>
    <p:extLst>
      <p:ext uri="{BB962C8B-B14F-4D97-AF65-F5344CB8AC3E}">
        <p14:creationId xmlns:p14="http://schemas.microsoft.com/office/powerpoint/2010/main" val="34525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40250"/>
            <a:ext cx="10058400" cy="402336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Involve </a:t>
            </a:r>
            <a:r>
              <a:rPr lang="en-US" sz="2400" dirty="0">
                <a:solidFill>
                  <a:srgbClr val="FF0000"/>
                </a:solidFill>
              </a:rPr>
              <a:t>two</a:t>
            </a:r>
            <a:r>
              <a:rPr lang="en-US" sz="2400" dirty="0"/>
              <a:t> participating entity types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    </a:t>
            </a:r>
          </a:p>
          <a:p>
            <a:pPr marL="635508" lvl="1" indent="-342900">
              <a:spcBef>
                <a:spcPts val="0"/>
              </a:spcBef>
              <a:buAutoNum type="arabicPeriod"/>
            </a:pPr>
            <a:r>
              <a:rPr lang="en-US" dirty="0"/>
              <a:t>&lt;An EMPLOYEE&gt; &lt;Is Assigned&gt; &lt;one PARKING SPACE&gt; </a:t>
            </a:r>
          </a:p>
          <a:p>
            <a:pPr marL="635508" lvl="1" indent="-342900">
              <a:spcBef>
                <a:spcPts val="0"/>
              </a:spcBef>
              <a:buAutoNum type="arabicPeriod"/>
            </a:pPr>
            <a:r>
              <a:rPr lang="en-US" dirty="0"/>
              <a:t>&lt;A PRODUCT LINE&gt; &lt;may Contain&gt; &lt;several PRODUCTS&gt;</a:t>
            </a:r>
          </a:p>
          <a:p>
            <a:pPr marL="635508" lvl="1" indent="-342900">
              <a:spcBef>
                <a:spcPts val="0"/>
              </a:spcBef>
              <a:buAutoNum type="arabicPeriod"/>
            </a:pPr>
            <a:r>
              <a:rPr lang="en-US" dirty="0"/>
              <a:t>&lt;A STUDENT&gt; &lt;must Register For&gt; &lt;one or more COURSEs&gt;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0" y="3648428"/>
            <a:ext cx="6801620" cy="246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https://encrypted-tbn1.gstatic.com/images?q=tbn:ANd9GcQz5pQBuFRN3qPjtJJPhGLpjyPLpmqc1km_0Ko-uBzY32kVS0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222" y="1759585"/>
            <a:ext cx="1072445" cy="8043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小白板3d小人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11916" r="49001" b="8833"/>
          <a:stretch/>
        </p:blipFill>
        <p:spPr bwMode="auto">
          <a:xfrm>
            <a:off x="6987397" y="1766491"/>
            <a:ext cx="470825" cy="679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580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Relationship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dirty="0"/>
              <a:t>Involve </a:t>
            </a:r>
            <a:r>
              <a:rPr lang="en-US" sz="2400" dirty="0">
                <a:solidFill>
                  <a:srgbClr val="FF0000"/>
                </a:solidFill>
              </a:rPr>
              <a:t>three</a:t>
            </a:r>
            <a:r>
              <a:rPr lang="en-US" sz="2400" dirty="0"/>
              <a:t> participating entity types </a:t>
            </a:r>
            <a:r>
              <a:rPr lang="en-US" sz="2400" dirty="0">
                <a:solidFill>
                  <a:srgbClr val="FF0000"/>
                </a:solidFill>
              </a:rPr>
              <a:t>simultaneously</a:t>
            </a:r>
            <a:r>
              <a:rPr lang="en-US" sz="2400" dirty="0"/>
              <a:t> </a:t>
            </a:r>
          </a:p>
          <a:p>
            <a:pPr>
              <a:spcBef>
                <a:spcPts val="600"/>
              </a:spcBef>
            </a:pPr>
            <a:r>
              <a:rPr lang="en-US" dirty="0"/>
              <a:t>   e.g. &lt;A VENDOR&gt; &lt;Supplies&gt; &lt;several PARTs&gt; &lt;to WAREHOUSEs&gt;</a:t>
            </a:r>
          </a:p>
          <a:p>
            <a:r>
              <a:rPr lang="en-US" dirty="0"/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26" y="2670854"/>
            <a:ext cx="4904454" cy="264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xAQEBAPEBAPEBAQEA8QDxAQDQ8NDxAPFBYWFhYRFRYYHCggGBolHxQUITEhJSksLi4xFx8zODMsNygtLisBCgoKDg0NGxAQGjQkHyY0LCswLDQsMCwsNzcyNzI3NCwsNywsLCw3NDAsLDMsNiw1KywtNCstMjc3LC43Nys3N//AABEIAOEA4QMBIgACEQEDEQH/xAAcAAEAAQUBAQAAAAAAAAAAAAAAAQIEBQYHAwj/xABEEAACAQMBAwgGBQoFBQAAAAAAAQIDBBEFEiExBgcTQVFhcYEiUpGhscEUI0JiwjIzU3KCkpOi0fAIJEPh4hVjo7LD/8QAGgEBAAIDAQAAAAAAAAAAAAAAAAEEAgMFBv/EACURAQACAgECBgMBAAAAAAAAAAABAgMRBBIxBQYhYZGhUcHxE//aAAwDAQACEQMRAD8A7iAAAAAAAAAAAAAAFM6iistpLvAqBZ1NSpr1n4RfzIp6rRbxt7L7Jpw973AXoAAAAAAAAAAAAAAAAAAAAAAAAAAAAAAAAAA861XZXa3wRaui3vlvZVGe1OT7HsryLh8AMdXomHvqS3meuGYW9lxAxtlrk7SSUszoZxKHFwXrQ/obxRqxnGM4NSjJKUZLenF70zmWqvczN82mpucK9tJ56GSnTz1U6mfR8pJv9oDdQAAAAAAAAAAAAAAAAAAAAAAAAAAAAAAAYayrbvN5LyVYwV3U6GvOD3Jvbj3xlv8AjleRX9N3cQL65rGEvq/EqubzvMHf3vHeBY6rX3Muua2Td7XfU6Dz5Thj5mtald7Twje+avTXCnWuGvzjVOHeo75Pwy0v2WBvgAAAAAAAAAAAAAAAAAAAAAAAAAAAAAAAMTyi0n6RTTg1GtTy6bfB54wl3PHkc9r6lOlJ0q0ZU6kfyoyWH4rtXetx0m+1ONPKUZVJLqjhJPvZqHKK/qXMdidlbzS/Jc3UlOPhKOy15Aa1X1lPrMVdXrl3Itr602avR9JTpzk1im5Zab4Le8+0y+l6Q4NOtbK4aecTrVKcP3Y8fPJESztWYiJmO6nkxoFW+qYgnGlF/W1mvRiuuMe2Xd7Ts1nawo04Uqa2YQioxXcvma1p3KNwjGDs1ShFYjGjOOzFdijspIzNprlCo1HacJPhGoth+CfBvwZLBkgAAAAAAAAAAAAAAAAAAAAAAAAAAAAA8LmfCK3OXX2I9zB6zfdHOT9WKXz+YGRVrHHBHlUsY720iw5O6srhSaedmWzLuf8AbPXlde9DY3VRPDVGai+yUlsx97RFp1G2eLHOTJFI7zMR8uT6PClf61tShF0p1asox34koQew347MWzrr02PYjivIGrsalaPqc6kX505pe/B3KvVwirw56qTPu73mTH/lyaY47RWIj7Y+taxXUYm+oRaawiNX1lU85ZilrUKi3Ne0tvPMxyd1uVOrG1rScoTeKM5PLjPqpt9j6u/d1rG4nI7+ptLc8Pimnhprg13nQOSet/S6HpYValiFaPa+qa7pYz45XUBnAAAAAAAAAAAAAAAAAAAAAAAAAAANP5YUpqNSolub+G75G3yeE32Gqcvr9UbZpvivgBjOa62xSr1v01eWPCCUfipF3zqVtnTpx/SVKUfZLb/CX/IqioWVusY2qUZvxn6b98jW+eOvihb0/Wqyl5Ri1+I08idYrOl4Pj6+fij338ev6c30Kv0d1bVPVr0s+Dkk/c2d9r74+R85uTW9cVvXiuB9C2VdVKNOouE4RkvNZKvAn0mHc82Y9Zcd/wAxMfH9abyt051YSSbTw8M5daK7o1XThGpWxGdRqK2pqEN8mlxeFv3djO2aslhmi6Z9Xq1jU4f5jY/iwnTx/OdB5FHJ6buYpxeU/M2fQYytb2g+Ea2aNRdqksx89pR9rLuppNO01T0IqFK7g6qiliKrJ4qKK6k8xl4yZVytfROnWX+lUpVfKElJ/ADeQQmSAAAAAAAAAAAAAAAAAAAAAAAABRU6l2v/AHOP87+oVK1WFlQTnVqSjRpxXXUm8L3vidY1C6VKnUqy4U4N+f8AeDnPNzpTvL2vq1ZZhSlOjaZ35qvKqVV4J7Kf3pdgG7aPT6OlTp7swhGDxwzFJbvYc854bjNe2p9caU54/Xkl+A6NbJ4Uu3L95jOVPJmhfw9P0K0VinWSzKP3ZL7Ue72YNPIpN8c1h0/B+Vj4vMrlydo39xrbhZ2jkRd7enW33aap/wAP0Pwmm6bzcXMqso3Eo06UXjahJTlUXbDsXe9/cdDs7ClbUo0KMdmEU8Ljve9tvrbeWVuHivSZm0O15k8Q43IpSmK3VMeu47LLUN+TR9Qji8smuP06zf8A5oG+XNNvJo2vR2Li1m+Ebu1k/BVYsvvJOk8sbZujC5ivTtKireNLhUXhsva/ZRYcpaKq0Npb1KGfJo2ypBSTi0mmmmnwafFGr0KLVvUt5b5W05Ut/Fw405ecXEDMcmrnpbO2m3lujBSf34rZl70zJGt8hKv+XqUv0NxVj5SxUX/uzZAAAAAAAAAAAAAAAAAAAAAAAAeVzLEZY44fHcgNG5xdSnU6HTrdp17qaX6qf2pdyWW/A3HRtNp2lvStqSxCjBQXa8cZPvby33s1bklp1O5vbjV1GSjJKhbqePyorZq1I4bWMx2U+6XabsBj9LjmlD9WPwPWrTwU6Uvqofqr4HpezxF+AFptZJ+j5Ob2XLGpDWoWc2nQr7VNcMxqpOUXnseGvNHVktwGKr26SOZ84K2YOS4xakvFPJ1S74M5VzkS9CS7dwHZovKT7UmYjUqWxWU/s14OjPuqRzKm/Nbcc/qmWgsJLsSMdrN7TjTeWtzT8ZRaaS80gMFyTq7F5cUuqrTjVj403sy82px9huBz7QKrnqNBr1K8pY9XZx8XE6CAAAAAAAAAAAAAAAAAAAAAACz1elKdCrGCblKnUjFLi5OLS97ReADFcltNla2dC3lhypxaeHnjJvGfMyoAFrYLEEuzcWeuVtmnJ9zLy2eE12SkvY2YDlXcbNKfgwON6PZO95QW0N+FWlVk08OMaUZTT9sYrzPoKyqbUIt8cb+59ZyDmZtFU1S9uX/o0FTXZmtNPPjik/adatXszqw7JuS8J+l8W/YBRfcGcc5yK+Zwh61SnH2ySOxam9zOHctp7d/aU/Wu7Ze2rEJh9CnF+d7XqVDVLC1cYU6Sxc3k1FJ1VNzgoSa3tJRk8dsk+ozXOjzmvT5ysrWGbrYjKdaaUqdBTWUlH7U8Ye/csrjwOC395Ur1JVq1SVWrN7Uqk3tSb8fl1GFr6b8fHm0bn0bLyu5U9NNRtZThCD/LhKVNvuWOr+iOucxes1rnT6sa9WdWdC5lCEqknOapOEJRTk973ufE+djsn+HS59PUKWeMbapFdmHUjJ/zR9hjW27N2XHFcWodsABtUQAAAAAAAAAAAAAAAAAAAAAAAGMdTZnUj95v27/mapyyr/Uz8GbNqG6rLvjF/FfI0nlvUxRn4MCOYy3+pvq2Py7mNNPtVOGf/ob5evYrwl68GvOD/wCRrPM1SUdKhL9JXuZvxU3D8CNn1uPo05+rUWfCSa+LiBaatV9F+BxLWPT1nTo8c39mn4dNDJ2XUXmHkclo0trlBp0ey42v3Izl8iGUNX5zLrptXv5p5xXdPjn81GNP8Bq7L3VbtVq9etx6WtVqZ7dubl8yxm95X7y62tVgOqf4eaWb67ntpbNqouGN8tqpF7We7Z/mOcaXZKsq+Z7HRUKlZcPSccJRy+HFHXeYXkrc0ZT1Kr9VRr0HSo05R9OrFyjLpvux9Hd62W+GM5UndtK+e0dEw7MADe54AAAAAAAAAAAAAAAACAAGSlspcgK8kbR5SmeUqoFvqKzOL+417H/uaDy+WKUje53kE25PgsI0fl7dwlADM80VRf8ASLddcal0n49PUfwaNm1iWaFTuSl+61L5HOuaK9atbiGfRjdScP2oRyvd7zdL26zTqLthJebTSA87rfT8jllwuh1VXL4W1tqFf9y1rY97R1urQxS39iOfWclHWaO0k1KFeGGsp5hJ49zCYcJU93kTtH1BeaDp9ZuVWytZyc+klJ0IZlPGMyaXpbu0x1pyH0mjVhXhaQVSnUnVjmdScNuX3W2sLqWMI19CzHIadzX81vSdHfajDFPdOhaTW+p2TrJ8I9aj19e7c+5KRiY3uT3p18mcRpXvebTuWQUiclrGoekZksXvkHmpFaYFQIAEgAAAAAAAEEgCCGSRgCllEj0aKWgPCZj71zaagn3y7O5d5lJQMBqWk3O26lvcOm5cYTjtwb7eKaAwOpTnDLllJcew0HUOn1KtsUc9DB7Lm90W+vxN/wBT5N3116FxcQ6P7SpwcZSXZkzOlaBTt4RhCKSisLCAwXJrRPolFU454uUn60nxf99hfXVxstLsw2vgZq4hsxbxwMNSu7CSe1WSqfaU8Rkpde4C2r61J+jncajRrupqVOS4UtqUn3uMo495lddu6KexbyVarLdGMd+O99iL/k9oPRwTksze+Usb3J8WEspGsyVJsu4WXcXFOyBpbUYsvqSPSFtg940QhFNlxBlMaZ6xiBVE9EUpFSQFSJIRIEgAAAAAAAAAAQSAIIJIYENFDR6MjAHlKJQ4Hu0RgC2dIsbnRbepvnRpy8YJmX2SHEDEUNFoU/yKUI+EUi5VuX2yNkC0jRPSNM91EbIS840ypQPRInAQoUSpRKsEgUpE4JAAkAAAAAAAAta1xJSwksZXU84PP6XPD3LOex/1AvgWzucJZi3lcUt3X/QhXf3ZewC6ILX6Z9x8ceXaVO7+7L2AXAZRTnlZw/AKpnqf9QKgynb7ht9z6gKsAkARgYJAEYIwVACnBOCQAwASBBIAAAAAW302Pq1OKX5uXX1kfTo73sVd3/bYF0C0+nx9Wp/Dfw4lSvVlLZqb2kvq3/aAuQAAAAAAAQuIAAEgAQwAAYYABBgAQSABIAAgkAAAAAAAAAAAAAAA/9k=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4" descr="小白板3d小人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11916" r="49001" b="8833"/>
          <a:stretch/>
        </p:blipFill>
        <p:spPr bwMode="auto">
          <a:xfrm>
            <a:off x="3328858" y="3751038"/>
            <a:ext cx="695793" cy="10048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螺母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7541" r="2783" b="14584"/>
          <a:stretch/>
        </p:blipFill>
        <p:spPr bwMode="auto">
          <a:xfrm flipH="1">
            <a:off x="3817247" y="3032211"/>
            <a:ext cx="825253" cy="515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clker.com/cliparts/7/b/d/8/1206570945264463793nicubunu_RPG_map_symbols_Stables.svg.h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474" y="3814658"/>
            <a:ext cx="1196752" cy="877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97280" y="4951704"/>
            <a:ext cx="158657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examples?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7280" y="5454953"/>
            <a:ext cx="583034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&lt;A CUSTOMER&gt; &lt;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Buys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 &lt;PRODUCTs&gt; &lt;from STOREs&gt;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79" y="5895924"/>
            <a:ext cx="583034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&lt;A DOCTOR&gt; &lt;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Prescribes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&gt; &lt;Drugs&gt; &lt;to PATIENTs&gt;</a:t>
            </a:r>
          </a:p>
        </p:txBody>
      </p:sp>
    </p:spTree>
    <p:extLst>
      <p:ext uri="{BB962C8B-B14F-4D97-AF65-F5344CB8AC3E}">
        <p14:creationId xmlns:p14="http://schemas.microsoft.com/office/powerpoint/2010/main" val="290923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78440" cy="1450757"/>
          </a:xfrm>
        </p:spPr>
        <p:txBody>
          <a:bodyPr/>
          <a:lstStyle/>
          <a:p>
            <a:r>
              <a:rPr lang="en-US" dirty="0"/>
              <a:t>Cardinality Constraints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Optional-one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to </a:t>
            </a:r>
            <a:r>
              <a:rPr lang="en-US" sz="2200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optional-one</a:t>
            </a: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pic>
        <p:nvPicPr>
          <p:cNvPr id="13" name="Picture 12" descr="Nonam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92" y="2373687"/>
            <a:ext cx="5856287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754504" y="2988050"/>
            <a:ext cx="3505200" cy="1465262"/>
            <a:chOff x="192" y="2112"/>
            <a:chExt cx="2208" cy="92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92" y="2112"/>
              <a:ext cx="1344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person is  married to </a:t>
              </a:r>
              <a:r>
                <a:rPr lang="en-US" altLang="en-US" dirty="0">
                  <a:solidFill>
                    <a:srgbClr val="FF0000"/>
                  </a:solidFill>
                </a:rPr>
                <a:t>at most one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other person, or </a:t>
              </a:r>
              <a:r>
                <a:rPr lang="en-US" altLang="en-US" dirty="0">
                  <a:solidFill>
                    <a:srgbClr val="FF0000"/>
                  </a:solidFill>
                </a:rPr>
                <a:t>may not </a:t>
              </a:r>
              <a:r>
                <a:rPr lang="en-US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 married at all</a:t>
              </a: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1488" y="2160"/>
              <a:ext cx="864" cy="192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1488" y="2736"/>
              <a:ext cx="912" cy="144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76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36005"/>
            <a:ext cx="8451762" cy="32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82310"/>
            <a:ext cx="10058400" cy="3646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Relationship can also have attributes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property pertaining to the relationship instances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Rather than a property of either entity type</a:t>
            </a:r>
          </a:p>
          <a:p>
            <a:r>
              <a:rPr lang="en-US" dirty="0"/>
              <a:t> Example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EMPLOYEE  &lt;Completes&gt; COURSE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Completes : (Date Completed, Grade)</a:t>
            </a:r>
          </a:p>
          <a:p>
            <a:r>
              <a:rPr lang="en-US" dirty="0"/>
              <a:t> Associated with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Many-to-many relationship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One-to-one relationship (an example?)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46" y="3172761"/>
            <a:ext cx="4542229" cy="144609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858533" y="3168138"/>
            <a:ext cx="1775615" cy="619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43847" y="5533553"/>
            <a:ext cx="456987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Why not associated with one-to-many relationships?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46" y="4975620"/>
            <a:ext cx="5270233" cy="119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455" y="5885692"/>
            <a:ext cx="759043" cy="1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8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82310"/>
            <a:ext cx="10058400" cy="3646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Associate the instances of one or more entity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 attributes that are </a:t>
            </a:r>
            <a:r>
              <a:rPr lang="en-US" dirty="0">
                <a:solidFill>
                  <a:srgbClr val="FF0000"/>
                </a:solidFill>
              </a:rPr>
              <a:t>peculiar to the relationship instances</a:t>
            </a:r>
          </a:p>
          <a:p>
            <a:pPr>
              <a:spcBef>
                <a:spcPts val="1800"/>
              </a:spcBef>
            </a:pPr>
            <a:r>
              <a:rPr lang="en-US" dirty="0"/>
              <a:t> Notation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Rectangle with rounded corners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Two one-to-many relationships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No relationship names </a:t>
            </a: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between the associative entity</a:t>
            </a:r>
          </a:p>
          <a:p>
            <a:pPr marL="201168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and either strong entity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44" y="3345809"/>
            <a:ext cx="5745394" cy="252398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694478" y="4931100"/>
            <a:ext cx="2704925" cy="938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818" y="1845733"/>
            <a:ext cx="10498347" cy="442747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100" dirty="0"/>
              <a:t> </a:t>
            </a:r>
            <a:r>
              <a:rPr lang="en-US" sz="2100" b="1" u="sng" dirty="0"/>
              <a:t>Conceptual Model</a:t>
            </a:r>
            <a:endParaRPr lang="en-US" sz="2100" dirty="0"/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Capture the nature of relationships among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is about understanding the business rules and the requirements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100" b="1" u="sng" dirty="0"/>
              <a:t>Logical Model</a:t>
            </a:r>
            <a:r>
              <a:rPr lang="en-US" sz="2100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Transform the conceptual model into a logical representation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is about creating the database structure (e.g., tables in relational data model)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Physical Design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Translate the logical model into technical specifications for storing/retrieving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is about storing data to achieve data processing efficiency and data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4545776" y="2829576"/>
            <a:ext cx="483424" cy="749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545776" y="4512836"/>
            <a:ext cx="483424" cy="749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19" y="1845733"/>
            <a:ext cx="3872546" cy="143746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2280" y="3813494"/>
          <a:ext cx="2604285" cy="96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5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David Hills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Mary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5270" y="3474940"/>
            <a:ext cx="1752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CUSTOMER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9216503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Flowchart: Document 11"/>
          <p:cNvSpPr/>
          <p:nvPr/>
        </p:nvSpPr>
        <p:spPr>
          <a:xfrm>
            <a:off x="9549521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lowchart: Document 12"/>
          <p:cNvSpPr/>
          <p:nvPr/>
        </p:nvSpPr>
        <p:spPr>
          <a:xfrm>
            <a:off x="9900458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Flowchart: Document 13"/>
          <p:cNvSpPr/>
          <p:nvPr/>
        </p:nvSpPr>
        <p:spPr>
          <a:xfrm>
            <a:off x="10623497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Flowchart: Document 14"/>
          <p:cNvSpPr/>
          <p:nvPr/>
        </p:nvSpPr>
        <p:spPr>
          <a:xfrm>
            <a:off x="10255133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8762849" y="5787712"/>
            <a:ext cx="2669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Index and file organization on disk</a:t>
            </a:r>
          </a:p>
        </p:txBody>
      </p:sp>
    </p:spTree>
    <p:extLst>
      <p:ext uri="{BB962C8B-B14F-4D97-AF65-F5344CB8AC3E}">
        <p14:creationId xmlns:p14="http://schemas.microsoft.com/office/powerpoint/2010/main" val="363087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Entity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82310"/>
            <a:ext cx="10058400" cy="36466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691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q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A relationship or an associative entity type?</a:t>
            </a:r>
          </a:p>
          <a:p>
            <a:r>
              <a:rPr lang="en-US" dirty="0"/>
              <a:t> General guidelines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relationship is many-to-many (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M:N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Has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independent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meaning to end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one or more attributes besides a single-attribute </a:t>
            </a:r>
            <a:r>
              <a:rPr lang="en-US" dirty="0">
                <a:solidFill>
                  <a:srgbClr val="FF0000"/>
                </a:solidFill>
              </a:rPr>
              <a:t>identifier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participate in one or more </a:t>
            </a:r>
            <a:r>
              <a:rPr lang="en-US" dirty="0">
                <a:solidFill>
                  <a:srgbClr val="FF0000"/>
                </a:solidFill>
              </a:rPr>
              <a:t>relationships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other entities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Ternary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relationships should be converted to associated entities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92" y="4860882"/>
            <a:ext cx="65055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Relationship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Cannot</a:t>
            </a:r>
            <a:r>
              <a:rPr lang="en-US" sz="2400" dirty="0"/>
              <a:t> be replaced with 3 binary relationships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Takes place among 3 entity types </a:t>
            </a:r>
            <a:r>
              <a:rPr lang="en-US" dirty="0">
                <a:solidFill>
                  <a:srgbClr val="FF0000"/>
                </a:solidFill>
              </a:rPr>
              <a:t>simultaneously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Attributes</a:t>
            </a:r>
            <a:r>
              <a:rPr lang="en-US" dirty="0"/>
              <a:t> of the ternary relationship cannot be properly </a:t>
            </a:r>
          </a:p>
          <a:p>
            <a:pPr marL="201168" lvl="1" indent="0">
              <a:spcBef>
                <a:spcPts val="0"/>
              </a:spcBef>
              <a:buNone/>
            </a:pPr>
            <a:r>
              <a:rPr lang="en-US" dirty="0"/>
              <a:t>    associated with any one of the 3 binary relationships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dirty="0"/>
              <a:t>Convert to an </a:t>
            </a:r>
            <a:r>
              <a:rPr lang="en-US" sz="2400" dirty="0">
                <a:solidFill>
                  <a:srgbClr val="FF0000"/>
                </a:solidFill>
              </a:rPr>
              <a:t>associative</a:t>
            </a:r>
            <a:r>
              <a:rPr lang="en-US" sz="2400" dirty="0"/>
              <a:t> entity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Add one simple identifier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identifier. Identified by  (</a:t>
            </a:r>
            <a:r>
              <a:rPr lang="en-US" dirty="0" err="1"/>
              <a:t>VendorID+PartID+WarehouseID</a:t>
            </a:r>
            <a:r>
              <a:rPr lang="en-US" dirty="0"/>
              <a:t>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Attributes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35" y="1845734"/>
            <a:ext cx="3967148" cy="213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data:image/jpeg;base64,/9j/4AAQSkZJRgABAQAAAQABAAD/2wCEAAkGBxAQEBAPEBAPEBAQEA8QDxAQDQ8NDxAPFBYWFhYRFRYYHCggGBolHxQUITEhJSksLi4xFx8zODMsNygtLisBCgoKDg0NGxAQGjQkHyY0LCswLDQsMCwsNzcyNzI3NCwsNywsLCw3NDAsLDMsNiw1KywtNCstMjc3LC43Nys3N//AABEIAOEA4QMBIgACEQEDEQH/xAAcAAEAAQUBAQAAAAAAAAAAAAAAAQIEBQYHAwj/xABEEAACAQMBAwgGBQoFBQAAAAAAAQIDBBEFEiExBgcTQVFhcYEiUpGhscEUI0JiwjIzU3KCkpOi0fAIJEPh4hVjo7LD/8QAGgEBAAIDAQAAAAAAAAAAAAAAAAEEAgMFBv/EACURAQACAgECBgMBAAAAAAAAAAABAgMRBBIxBQYhYZGhUcHxE//aAAwDAQACEQMRAD8A7iAAAAAAAAAAAAAAFM6iistpLvAqBZ1NSpr1n4RfzIp6rRbxt7L7Jpw973AXoAAAAAAAAAAAAAAAAAAAAAAAAAAAAAAAAAA861XZXa3wRaui3vlvZVGe1OT7HsryLh8AMdXomHvqS3meuGYW9lxAxtlrk7SSUszoZxKHFwXrQ/obxRqxnGM4NSjJKUZLenF70zmWqvczN82mpucK9tJ56GSnTz1U6mfR8pJv9oDdQAAAAAAAAAAAAAAAAAAAAAAAAAAAAAAAYayrbvN5LyVYwV3U6GvOD3Jvbj3xlv8AjleRX9N3cQL65rGEvq/EqubzvMHf3vHeBY6rX3Muua2Td7XfU6Dz5Thj5mtald7Twje+avTXCnWuGvzjVOHeo75Pwy0v2WBvgAAAAAAAAAAAAAAAAAAAAAAAAAAAAAAAMTyi0n6RTTg1GtTy6bfB54wl3PHkc9r6lOlJ0q0ZU6kfyoyWH4rtXetx0m+1ONPKUZVJLqjhJPvZqHKK/qXMdidlbzS/Jc3UlOPhKOy15Aa1X1lPrMVdXrl3Itr602avR9JTpzk1im5Zab4Le8+0y+l6Q4NOtbK4aecTrVKcP3Y8fPJESztWYiJmO6nkxoFW+qYgnGlF/W1mvRiuuMe2Xd7Ts1nawo04Uqa2YQioxXcvma1p3KNwjGDs1ShFYjGjOOzFdijspIzNprlCo1HacJPhGoth+CfBvwZLBkgAAAAAAAAAAAAAAAAAAAAAAAAAAAAA8LmfCK3OXX2I9zB6zfdHOT9WKXz+YGRVrHHBHlUsY720iw5O6srhSaedmWzLuf8AbPXlde9DY3VRPDVGai+yUlsx97RFp1G2eLHOTJFI7zMR8uT6PClf61tShF0p1asox34koQew347MWzrr02PYjivIGrsalaPqc6kX505pe/B3KvVwirw56qTPu73mTH/lyaY47RWIj7Y+taxXUYm+oRaawiNX1lU85ZilrUKi3Ne0tvPMxyd1uVOrG1rScoTeKM5PLjPqpt9j6u/d1rG4nI7+ptLc8Pimnhprg13nQOSet/S6HpYValiFaPa+qa7pYz45XUBnAAAAAAAAAAAAAAAAAAAAAAAAAAANP5YUpqNSolub+G75G3yeE32Gqcvr9UbZpvivgBjOa62xSr1v01eWPCCUfipF3zqVtnTpx/SVKUfZLb/CX/IqioWVusY2qUZvxn6b98jW+eOvihb0/Wqyl5Ri1+I08idYrOl4Pj6+fij338ev6c30Kv0d1bVPVr0s+Dkk/c2d9r74+R85uTW9cVvXiuB9C2VdVKNOouE4RkvNZKvAn0mHc82Y9Zcd/wAxMfH9abyt051YSSbTw8M5daK7o1XThGpWxGdRqK2pqEN8mlxeFv3djO2aslhmi6Z9Xq1jU4f5jY/iwnTx/OdB5FHJ6buYpxeU/M2fQYytb2g+Ea2aNRdqksx89pR9rLuppNO01T0IqFK7g6qiliKrJ4qKK6k8xl4yZVytfROnWX+lUpVfKElJ/ADeQQmSAAAAAAAAAAAAAAAAAAAAAAAABRU6l2v/AHOP87+oVK1WFlQTnVqSjRpxXXUm8L3vidY1C6VKnUqy4U4N+f8AeDnPNzpTvL2vq1ZZhSlOjaZ35qvKqVV4J7Kf3pdgG7aPT6OlTp7swhGDxwzFJbvYc854bjNe2p9caU54/Xkl+A6NbJ4Uu3L95jOVPJmhfw9P0K0VinWSzKP3ZL7Ue72YNPIpN8c1h0/B+Vj4vMrlydo39xrbhZ2jkRd7enW33aap/wAP0Pwmm6bzcXMqso3Eo06UXjahJTlUXbDsXe9/cdDs7ClbUo0KMdmEU8Ljve9tvrbeWVuHivSZm0O15k8Q43IpSmK3VMeu47LLUN+TR9Qji8smuP06zf8A5oG+XNNvJo2vR2Li1m+Ebu1k/BVYsvvJOk8sbZujC5ivTtKireNLhUXhsva/ZRYcpaKq0Npb1KGfJo2ypBSTi0mmmmnwafFGr0KLVvUt5b5W05Ut/Fw405ecXEDMcmrnpbO2m3lujBSf34rZl70zJGt8hKv+XqUv0NxVj5SxUX/uzZAAAAAAAAAAAAAAAAAAAAAAAAeVzLEZY44fHcgNG5xdSnU6HTrdp17qaX6qf2pdyWW/A3HRtNp2lvStqSxCjBQXa8cZPvby33s1bklp1O5vbjV1GSjJKhbqePyorZq1I4bWMx2U+6XabsBj9LjmlD9WPwPWrTwU6Uvqofqr4HpezxF+AFptZJ+j5Ob2XLGpDWoWc2nQr7VNcMxqpOUXnseGvNHVktwGKr26SOZ84K2YOS4xakvFPJ1S74M5VzkS9CS7dwHZovKT7UmYjUqWxWU/s14OjPuqRzKm/Nbcc/qmWgsJLsSMdrN7TjTeWtzT8ZRaaS80gMFyTq7F5cUuqrTjVj403sy82px9huBz7QKrnqNBr1K8pY9XZx8XE6CAAAAAAAAAAAAAAAAAAAAAACz1elKdCrGCblKnUjFLi5OLS97ReADFcltNla2dC3lhypxaeHnjJvGfMyoAFrYLEEuzcWeuVtmnJ9zLy2eE12SkvY2YDlXcbNKfgwON6PZO95QW0N+FWlVk08OMaUZTT9sYrzPoKyqbUIt8cb+59ZyDmZtFU1S9uX/o0FTXZmtNPPjik/adatXszqw7JuS8J+l8W/YBRfcGcc5yK+Zwh61SnH2ySOxam9zOHctp7d/aU/Wu7Ze2rEJh9CnF+d7XqVDVLC1cYU6Sxc3k1FJ1VNzgoSa3tJRk8dsk+ozXOjzmvT5ysrWGbrYjKdaaUqdBTWUlH7U8Ye/csrjwOC395Ur1JVq1SVWrN7Uqk3tSb8fl1GFr6b8fHm0bn0bLyu5U9NNRtZThCD/LhKVNvuWOr+iOucxes1rnT6sa9WdWdC5lCEqknOapOEJRTk973ufE+djsn+HS59PUKWeMbapFdmHUjJ/zR9hjW27N2XHFcWodsABtUQAAAAAAAAAAAAAAAAAAAAAAAGMdTZnUj95v27/mapyyr/Uz8GbNqG6rLvjF/FfI0nlvUxRn4MCOYy3+pvq2Py7mNNPtVOGf/ob5evYrwl68GvOD/wCRrPM1SUdKhL9JXuZvxU3D8CNn1uPo05+rUWfCSa+LiBaatV9F+BxLWPT1nTo8c39mn4dNDJ2XUXmHkclo0trlBp0ey42v3Izl8iGUNX5zLrptXv5p5xXdPjn81GNP8Bq7L3VbtVq9etx6WtVqZ7dubl8yxm95X7y62tVgOqf4eaWb67ntpbNqouGN8tqpF7We7Z/mOcaXZKsq+Z7HRUKlZcPSccJRy+HFHXeYXkrc0ZT1Kr9VRr0HSo05R9OrFyjLpvux9Hd62W+GM5UndtK+e0dEw7MADe54AAAAAAAAAAAAAAAACAAGSlspcgK8kbR5SmeUqoFvqKzOL+417H/uaDy+WKUje53kE25PgsI0fl7dwlADM80VRf8ASLddcal0n49PUfwaNm1iWaFTuSl+61L5HOuaK9atbiGfRjdScP2oRyvd7zdL26zTqLthJebTSA87rfT8jllwuh1VXL4W1tqFf9y1rY97R1urQxS39iOfWclHWaO0k1KFeGGsp5hJ49zCYcJU93kTtH1BeaDp9ZuVWytZyc+klJ0IZlPGMyaXpbu0x1pyH0mjVhXhaQVSnUnVjmdScNuX3W2sLqWMI19CzHIadzX81vSdHfajDFPdOhaTW+p2TrJ8I9aj19e7c+5KRiY3uT3p18mcRpXvebTuWQUiclrGoekZksXvkHmpFaYFQIAEgAAAAAAAEEgCCGSRgCllEj0aKWgPCZj71zaagn3y7O5d5lJQMBqWk3O26lvcOm5cYTjtwb7eKaAwOpTnDLllJcew0HUOn1KtsUc9DB7Lm90W+vxN/wBT5N3116FxcQ6P7SpwcZSXZkzOlaBTt4RhCKSisLCAwXJrRPolFU454uUn60nxf99hfXVxstLsw2vgZq4hsxbxwMNSu7CSe1WSqfaU8Rkpde4C2r61J+jncajRrupqVOS4UtqUn3uMo495lddu6KexbyVarLdGMd+O99iL/k9oPRwTksze+Usb3J8WEspGsyVJsu4WXcXFOyBpbUYsvqSPSFtg940QhFNlxBlMaZ6xiBVE9EUpFSQFSJIRIEgAAAAAAAAAAQSAIIJIYENFDR6MjAHlKJQ4Hu0RgC2dIsbnRbepvnRpy8YJmX2SHEDEUNFoU/yKUI+EUi5VuX2yNkC0jRPSNM91EbIS840ypQPRInAQoUSpRKsEgUpE4JAAkAAAAAAAAta1xJSwksZXU84PP6XPD3LOex/1AvgWzucJZi3lcUt3X/QhXf3ZewC6ILX6Z9x8ceXaVO7+7L2AXAZRTnlZw/AKpnqf9QKgynb7ht9z6gKsAkARgYJAEYIwVACnBOCQAwASBBIAAAAAW302Pq1OKX5uXX1kfTo73sVd3/bYF0C0+nx9Wp/Dfw4lSvVlLZqb2kvq3/aAuQAAAAAAAQuIAAEgAQwAAYYABBgAQSABIAAgkAAAAAAAAAAAAAAA/9k=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800" y="4393007"/>
            <a:ext cx="4501841" cy="18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4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Review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2439"/>
            <a:ext cx="6229952" cy="4369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364" y="3001243"/>
            <a:ext cx="8451762" cy="32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(Textbook Chapter 2 Q.24(e))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piano manufacturer wants to keep track of all the pianos it makes individually..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Each piano has an identifying serial number and a manufacturing completion date.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Each instrument represents exactly one piano model, all of which have an identification number and a name.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In addition, the company wants to maintain information about the designer of the model.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Over time, the company often manufactures thousands of pianos of a certain model, and the model design is specified before any single piano exists.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95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907833"/>
            <a:ext cx="10185980" cy="167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15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Input: business rules</a:t>
            </a:r>
          </a:p>
          <a:p>
            <a:endParaRPr lang="en-US" sz="4800" dirty="0"/>
          </a:p>
          <a:p>
            <a:r>
              <a:rPr lang="en-US" sz="4800" dirty="0"/>
              <a:t>Output: An E-R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24" y="4540001"/>
            <a:ext cx="3872546" cy="1437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666" y="1778248"/>
            <a:ext cx="2003666" cy="20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6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Business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94135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Foundation of data models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Definition</a:t>
            </a:r>
            <a:r>
              <a:rPr lang="en-US" dirty="0"/>
              <a:t>: a statement that defines or constraints some aspect of the business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Formalize the understanding of the business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dirty="0"/>
              <a:t> Govern how data are handled and stored</a:t>
            </a:r>
          </a:p>
          <a:p>
            <a:pPr marL="0" indent="0">
              <a:buNone/>
            </a:pPr>
            <a:r>
              <a:rPr lang="en-US" altLang="zh-CN" dirty="0"/>
              <a:t>Example: In UI Course System (Business Rules)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zh-CN" dirty="0"/>
              <a:t> Each </a:t>
            </a:r>
            <a:r>
              <a:rPr lang="en-US" altLang="zh-CN" b="1" dirty="0"/>
              <a:t>STUDENT</a:t>
            </a:r>
            <a:r>
              <a:rPr lang="en-US" altLang="zh-CN" dirty="0"/>
              <a:t> is identified by a </a:t>
            </a:r>
            <a:r>
              <a:rPr lang="en-US" altLang="zh-CN" u="sng" dirty="0" err="1"/>
              <a:t>StudentID</a:t>
            </a:r>
            <a:r>
              <a:rPr lang="en-US" altLang="zh-CN" dirty="0"/>
              <a:t> number. We also keep their </a:t>
            </a:r>
            <a:r>
              <a:rPr lang="en-US" altLang="zh-CN" u="sng" dirty="0"/>
              <a:t>name</a:t>
            </a:r>
            <a:r>
              <a:rPr lang="en-US" altLang="zh-CN" dirty="0"/>
              <a:t>s, </a:t>
            </a:r>
            <a:r>
              <a:rPr lang="en-US" altLang="zh-CN" u="sng" dirty="0"/>
              <a:t>gender</a:t>
            </a:r>
            <a:r>
              <a:rPr lang="en-US" altLang="zh-CN" dirty="0"/>
              <a:t>, </a:t>
            </a:r>
            <a:r>
              <a:rPr lang="en-US" altLang="zh-CN" u="sng" dirty="0"/>
              <a:t>DOB</a:t>
            </a:r>
            <a:r>
              <a:rPr lang="en-US" altLang="zh-CN" dirty="0"/>
              <a:t>,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/>
              <a:t>     </a:t>
            </a:r>
            <a:r>
              <a:rPr lang="en-US" altLang="zh-CN" u="sng" dirty="0"/>
              <a:t>major</a:t>
            </a:r>
            <a:r>
              <a:rPr lang="en-US" altLang="zh-CN" dirty="0"/>
              <a:t>, </a:t>
            </a:r>
            <a:r>
              <a:rPr lang="en-US" altLang="zh-CN" u="sng" dirty="0"/>
              <a:t>address</a:t>
            </a:r>
            <a:r>
              <a:rPr lang="en-US" altLang="zh-CN" dirty="0"/>
              <a:t>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Each </a:t>
            </a:r>
            <a:r>
              <a:rPr lang="en-US" b="1" dirty="0"/>
              <a:t>COURSE</a:t>
            </a:r>
            <a:r>
              <a:rPr lang="en-US" dirty="0"/>
              <a:t> is identified by a </a:t>
            </a:r>
            <a:r>
              <a:rPr lang="en-US" u="sng" dirty="0"/>
              <a:t>course number</a:t>
            </a:r>
            <a:r>
              <a:rPr lang="en-US" dirty="0"/>
              <a:t>. We also record their </a:t>
            </a:r>
            <a:r>
              <a:rPr lang="en-US" u="sng" dirty="0"/>
              <a:t>time</a:t>
            </a:r>
            <a:r>
              <a:rPr lang="en-US" dirty="0"/>
              <a:t>, </a:t>
            </a:r>
            <a:r>
              <a:rPr lang="en-US" u="sng" dirty="0"/>
              <a:t>location</a:t>
            </a:r>
            <a:r>
              <a:rPr lang="en-US" dirty="0"/>
              <a:t>, </a:t>
            </a:r>
            <a:r>
              <a:rPr lang="en-US" u="sng" dirty="0"/>
              <a:t>credit</a:t>
            </a:r>
            <a:r>
              <a:rPr lang="en-US" dirty="0"/>
              <a:t>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Each student may take zero or many courses. Each course must be taken by one or many students.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1646" y="3562067"/>
            <a:ext cx="10735408" cy="2179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Business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94135" cy="402336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600" dirty="0"/>
              <a:t> Terms and Facts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Term</a:t>
            </a:r>
            <a:r>
              <a:rPr lang="en-US" sz="2400" dirty="0"/>
              <a:t>: a word or phrase representing a data object of interest 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Fact</a:t>
            </a:r>
            <a:r>
              <a:rPr lang="en-US" sz="2400" dirty="0"/>
              <a:t>: an association between two or more terms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Not always explicitly indicated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 business policies, operational procedures, technical instructions,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Your job as a database designer or analyst is to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Gather those business rules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 Represent them in your conceptual model</a:t>
            </a: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 Implement them in your database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3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User,</a:t>
            </a:r>
            <a:r>
              <a:rPr lang="zh-CN" altLang="en-US" sz="3200" dirty="0"/>
              <a:t> </a:t>
            </a:r>
            <a:r>
              <a:rPr lang="en-US" altLang="zh-CN" sz="3200" dirty="0"/>
              <a:t>Post,</a:t>
            </a:r>
            <a:r>
              <a:rPr lang="zh-CN" altLang="en-US" sz="3200" dirty="0"/>
              <a:t> </a:t>
            </a:r>
            <a:r>
              <a:rPr lang="en-US" altLang="zh-CN" sz="3200" dirty="0"/>
              <a:t>Friends</a:t>
            </a:r>
          </a:p>
          <a:p>
            <a:pPr lvl="1">
              <a:buFont typeface="Wingdings" charset="2"/>
              <a:buChar char="q"/>
            </a:pPr>
            <a:r>
              <a:rPr lang="en-US" altLang="zh-CN" sz="3200" dirty="0"/>
              <a:t>User:</a:t>
            </a:r>
            <a:r>
              <a:rPr lang="zh-CN" altLang="en-US" sz="3200" dirty="0"/>
              <a:t> </a:t>
            </a:r>
            <a:r>
              <a:rPr lang="en-US" altLang="zh-CN" sz="3200" dirty="0"/>
              <a:t>ID,</a:t>
            </a:r>
            <a:r>
              <a:rPr lang="zh-CN" altLang="en-US" sz="3200" dirty="0"/>
              <a:t> </a:t>
            </a:r>
            <a:r>
              <a:rPr lang="en-US" altLang="zh-CN" sz="3200" dirty="0"/>
              <a:t>Name,</a:t>
            </a:r>
            <a:r>
              <a:rPr lang="zh-CN" altLang="en-US" sz="3200" dirty="0"/>
              <a:t> </a:t>
            </a:r>
            <a:r>
              <a:rPr lang="en-US" altLang="zh-CN" sz="3200" dirty="0"/>
              <a:t>DOB,</a:t>
            </a:r>
            <a:r>
              <a:rPr lang="zh-CN" altLang="en-US" sz="3200" dirty="0"/>
              <a:t> </a:t>
            </a:r>
            <a:r>
              <a:rPr lang="en-US" altLang="zh-CN" sz="3200" dirty="0"/>
              <a:t>Gender,</a:t>
            </a:r>
            <a:r>
              <a:rPr lang="zh-CN" altLang="en-US" sz="3200" dirty="0"/>
              <a:t> </a:t>
            </a:r>
            <a:r>
              <a:rPr lang="is-IS" altLang="zh-CN" sz="3200" dirty="0"/>
              <a:t>…</a:t>
            </a:r>
          </a:p>
          <a:p>
            <a:pPr lvl="1">
              <a:buFont typeface="Wingdings" charset="2"/>
              <a:buChar char="q"/>
            </a:pPr>
            <a:r>
              <a:rPr lang="en-US" altLang="zh-CN" sz="3200" dirty="0"/>
              <a:t>Post:</a:t>
            </a:r>
            <a:r>
              <a:rPr lang="zh-CN" altLang="en-US" sz="3200" dirty="0"/>
              <a:t> </a:t>
            </a:r>
            <a:r>
              <a:rPr lang="en-US" altLang="zh-CN" sz="3200" dirty="0"/>
              <a:t>ID,</a:t>
            </a:r>
            <a:r>
              <a:rPr lang="zh-CN" altLang="en-US" sz="3200" dirty="0"/>
              <a:t> </a:t>
            </a:r>
            <a:r>
              <a:rPr lang="en-US" altLang="zh-CN" sz="3200" dirty="0"/>
              <a:t>Title,</a:t>
            </a:r>
            <a:r>
              <a:rPr lang="zh-CN" altLang="en-US" sz="3200" dirty="0"/>
              <a:t> </a:t>
            </a:r>
            <a:r>
              <a:rPr lang="en-US" altLang="zh-CN" sz="3200" dirty="0"/>
              <a:t>Time,</a:t>
            </a:r>
            <a:r>
              <a:rPr lang="zh-CN" altLang="en-US" sz="3200" dirty="0"/>
              <a:t> </a:t>
            </a:r>
            <a:r>
              <a:rPr lang="en-US" altLang="zh-CN" sz="3200" dirty="0"/>
              <a:t>Content</a:t>
            </a:r>
          </a:p>
          <a:p>
            <a:pPr>
              <a:buFont typeface="Wingdings" charset="2"/>
              <a:buChar char="q"/>
            </a:pP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may</a:t>
            </a:r>
            <a:r>
              <a:rPr lang="zh-CN" altLang="en-US" sz="3200" dirty="0"/>
              <a:t> </a:t>
            </a:r>
            <a:r>
              <a:rPr lang="en-US" altLang="zh-CN" sz="3200" dirty="0"/>
              <a:t>post</a:t>
            </a:r>
            <a:r>
              <a:rPr lang="zh-CN" altLang="en-US" sz="3200" dirty="0"/>
              <a:t> </a:t>
            </a:r>
            <a:r>
              <a:rPr lang="en-US" altLang="zh-CN" sz="3200" dirty="0"/>
              <a:t>any</a:t>
            </a:r>
            <a:r>
              <a:rPr lang="zh-CN" altLang="en-US" sz="3200" dirty="0"/>
              <a:t> </a:t>
            </a:r>
            <a:r>
              <a:rPr lang="en-US" altLang="zh-CN" sz="3200" dirty="0"/>
              <a:t>number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posts</a:t>
            </a:r>
          </a:p>
          <a:p>
            <a:pPr>
              <a:buFont typeface="Wingdings" charset="2"/>
              <a:buChar char="q"/>
            </a:pP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post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posted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exactly</a:t>
            </a:r>
            <a:r>
              <a:rPr lang="zh-CN" altLang="en-US" sz="3200" dirty="0"/>
              <a:t> </a:t>
            </a:r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user</a:t>
            </a:r>
          </a:p>
          <a:p>
            <a:pPr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Friendship?</a:t>
            </a:r>
          </a:p>
          <a:p>
            <a:pPr lvl="1">
              <a:buFont typeface="Wingdings" charset="2"/>
              <a:buChar char="q"/>
            </a:pPr>
            <a:r>
              <a:rPr lang="zh-CN" altLang="en-US" sz="3000" dirty="0"/>
              <a:t> </a:t>
            </a:r>
            <a:r>
              <a:rPr lang="en-US" altLang="zh-CN" sz="3000" dirty="0"/>
              <a:t>A</a:t>
            </a:r>
            <a:r>
              <a:rPr lang="zh-CN" altLang="en-US" sz="3000" dirty="0"/>
              <a:t> </a:t>
            </a:r>
            <a:r>
              <a:rPr lang="en-US" altLang="zh-CN" sz="3000" dirty="0"/>
              <a:t>user</a:t>
            </a:r>
            <a:r>
              <a:rPr lang="zh-CN" altLang="en-US" sz="3000" dirty="0"/>
              <a:t> </a:t>
            </a:r>
            <a:r>
              <a:rPr lang="en-US" altLang="zh-CN" sz="3000" dirty="0"/>
              <a:t>may</a:t>
            </a:r>
            <a:r>
              <a:rPr lang="zh-CN" altLang="en-US" sz="3000" dirty="0"/>
              <a:t> </a:t>
            </a:r>
            <a:r>
              <a:rPr lang="en-US" altLang="zh-CN" sz="3000" dirty="0"/>
              <a:t>be</a:t>
            </a:r>
            <a:r>
              <a:rPr lang="zh-CN" altLang="en-US" sz="3000" dirty="0"/>
              <a:t> </a:t>
            </a:r>
            <a:r>
              <a:rPr lang="en-US" altLang="zh-CN" sz="3000" dirty="0"/>
              <a:t>a</a:t>
            </a:r>
            <a:r>
              <a:rPr lang="zh-CN" altLang="en-US" sz="3000" dirty="0"/>
              <a:t> </a:t>
            </a:r>
            <a:r>
              <a:rPr lang="en-US" altLang="zh-CN" sz="3000" dirty="0"/>
              <a:t>friend</a:t>
            </a:r>
            <a:r>
              <a:rPr lang="zh-CN" altLang="en-US" sz="3000" dirty="0"/>
              <a:t> </a:t>
            </a:r>
            <a:r>
              <a:rPr lang="en-US" altLang="zh-CN" sz="3000" dirty="0"/>
              <a:t>of</a:t>
            </a:r>
            <a:r>
              <a:rPr lang="zh-CN" altLang="en-US" sz="3000" dirty="0"/>
              <a:t> </a:t>
            </a:r>
            <a:r>
              <a:rPr lang="en-US" altLang="zh-CN" sz="3000" dirty="0"/>
              <a:t>many</a:t>
            </a:r>
            <a:r>
              <a:rPr lang="zh-CN" altLang="en-US" sz="3000" dirty="0"/>
              <a:t> </a:t>
            </a:r>
            <a:r>
              <a:rPr lang="en-US" altLang="zh-CN" sz="3000" dirty="0"/>
              <a:t>other</a:t>
            </a:r>
            <a:r>
              <a:rPr lang="zh-CN" altLang="en-US" sz="3000" dirty="0"/>
              <a:t> </a:t>
            </a:r>
            <a:r>
              <a:rPr lang="en-US" altLang="zh-CN" sz="3000" dirty="0"/>
              <a:t>users,</a:t>
            </a:r>
            <a:r>
              <a:rPr lang="zh-CN" altLang="en-US" sz="3000" dirty="0"/>
              <a:t> </a:t>
            </a:r>
            <a:r>
              <a:rPr lang="en-US" altLang="zh-CN" sz="3000" dirty="0"/>
              <a:t>or</a:t>
            </a:r>
            <a:r>
              <a:rPr lang="zh-CN" altLang="en-US" sz="3000" dirty="0"/>
              <a:t> </a:t>
            </a:r>
            <a:r>
              <a:rPr lang="en-US" altLang="zh-CN" sz="3000" dirty="0"/>
              <a:t>has</a:t>
            </a:r>
            <a:r>
              <a:rPr lang="zh-CN" altLang="en-US" sz="3000" dirty="0"/>
              <a:t> </a:t>
            </a:r>
            <a:r>
              <a:rPr lang="en-US" altLang="zh-CN" sz="3000" dirty="0"/>
              <a:t>no</a:t>
            </a:r>
            <a:r>
              <a:rPr lang="zh-CN" altLang="en-US" sz="3000" dirty="0"/>
              <a:t> </a:t>
            </a:r>
            <a:r>
              <a:rPr lang="en-US" altLang="zh-CN" sz="3000" dirty="0"/>
              <a:t>friend.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0" y="2023534"/>
            <a:ext cx="1200150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67" y="3128971"/>
            <a:ext cx="1820333" cy="1820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296" y="3636221"/>
            <a:ext cx="2368550" cy="8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Entity-Relationship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207362" y="1845733"/>
            <a:ext cx="2418340" cy="469328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E-R diagram </a:t>
            </a:r>
            <a:r>
              <a:rPr lang="en-US" dirty="0"/>
              <a:t>(ERD):  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   a graphical 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   representation of 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    an E-R model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Two components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Entities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Relationships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8" name="Picture 7" descr="Non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73" y="1702944"/>
            <a:ext cx="8377527" cy="515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0147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22979</TotalTime>
  <Words>2791</Words>
  <Application>Microsoft Office PowerPoint</Application>
  <PresentationFormat>宽屏</PresentationFormat>
  <Paragraphs>560</Paragraphs>
  <Slides>44</Slides>
  <Notes>33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Courier New</vt:lpstr>
      <vt:lpstr>Tahoma</vt:lpstr>
      <vt:lpstr>Times New Roman</vt:lpstr>
      <vt:lpstr>Wingdings</vt:lpstr>
      <vt:lpstr>Retrospect</vt:lpstr>
      <vt:lpstr>Conceptual Modeling and  E-R Diagram</vt:lpstr>
      <vt:lpstr>Quick Review</vt:lpstr>
      <vt:lpstr>PowerPoint 演示文稿</vt:lpstr>
      <vt:lpstr>Data Modeling</vt:lpstr>
      <vt:lpstr>Conceptual Modeling</vt:lpstr>
      <vt:lpstr>Business Rules</vt:lpstr>
      <vt:lpstr>Business Rules</vt:lpstr>
      <vt:lpstr>Business rules for Facebook</vt:lpstr>
      <vt:lpstr>Entity-Relationship Diagram</vt:lpstr>
      <vt:lpstr>Entity</vt:lpstr>
      <vt:lpstr>Entity Type vs. Entity Instance</vt:lpstr>
      <vt:lpstr>Attributes</vt:lpstr>
      <vt:lpstr>Required vs. Optional Attributes</vt:lpstr>
      <vt:lpstr>Simple vs. Composite Attributes</vt:lpstr>
      <vt:lpstr>Multivalued and Derived Attributes</vt:lpstr>
      <vt:lpstr>Identifier Attribute (1)</vt:lpstr>
      <vt:lpstr>Identifier Attribute (2)</vt:lpstr>
      <vt:lpstr>Attribute Types: Summary</vt:lpstr>
      <vt:lpstr>Strong vs. Weak Entity Types</vt:lpstr>
      <vt:lpstr>Quick Exercise - Facebook E-R Diagram</vt:lpstr>
      <vt:lpstr>Review: ER Diagram 1</vt:lpstr>
      <vt:lpstr>Strong vs. Weak Entity Types</vt:lpstr>
      <vt:lpstr>Entity-Relationship Model</vt:lpstr>
      <vt:lpstr>Relationships</vt:lpstr>
      <vt:lpstr>Relationship Type vs. Instance</vt:lpstr>
      <vt:lpstr>Cardinality Constraints (1)</vt:lpstr>
      <vt:lpstr>E-R Model</vt:lpstr>
      <vt:lpstr>Cardinality Constraints (2)</vt:lpstr>
      <vt:lpstr>Cardinality Constraints (3)</vt:lpstr>
      <vt:lpstr>Cardinality Constraints (4)</vt:lpstr>
      <vt:lpstr>Classification of Relationships</vt:lpstr>
      <vt:lpstr>Degree of Relationships</vt:lpstr>
      <vt:lpstr>Unary Relationship</vt:lpstr>
      <vt:lpstr>Binary Relationship</vt:lpstr>
      <vt:lpstr>Ternary Relationship (1)</vt:lpstr>
      <vt:lpstr>Cardinality Constraints (5)</vt:lpstr>
      <vt:lpstr>Exercise</vt:lpstr>
      <vt:lpstr>Relationship Attributes</vt:lpstr>
      <vt:lpstr>Associative Entity (1)</vt:lpstr>
      <vt:lpstr>Associative Entity (2)</vt:lpstr>
      <vt:lpstr>Ternary Relationship (2)</vt:lpstr>
      <vt:lpstr>ERD Review</vt:lpstr>
      <vt:lpstr>Exercise (Textbook Chapter 2 Q.24(e))</vt:lpstr>
      <vt:lpstr>PowerPoint 演示文稿</vt:lpstr>
    </vt:vector>
  </TitlesOfParts>
  <Company>Tippie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Wenjun Wang</dc:creator>
  <cp:lastModifiedBy>Xun Zhou</cp:lastModifiedBy>
  <cp:revision>1103</cp:revision>
  <dcterms:created xsi:type="dcterms:W3CDTF">2014-09-09T01:52:12Z</dcterms:created>
  <dcterms:modified xsi:type="dcterms:W3CDTF">2025-09-02T02:38:15Z</dcterms:modified>
</cp:coreProperties>
</file>